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Arial Narrow"/>
      <p:regular r:id="rId23"/>
      <p:bold r:id="rId24"/>
      <p:italic r:id="rId25"/>
      <p:boldItalic r:id="rId26"/>
    </p:embeddedFon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1" roundtripDataSignature="AMtx7miMk25jC+QTCVManEeYCMzpQtQK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rialNarrow-bold.fntdata"/><Relationship Id="rId23" Type="http://schemas.openxmlformats.org/officeDocument/2006/relationships/font" Target="fonts/Arial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alNarrow-boldItalic.fntdata"/><Relationship Id="rId25" Type="http://schemas.openxmlformats.org/officeDocument/2006/relationships/font" Target="fonts/ArialNarrow-italic.fntdata"/><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diagrams.net/" TargetMode="External"/><Relationship Id="rId3" Type="http://schemas.openxmlformats.org/officeDocument/2006/relationships/hyperlink" Target="https://docs.google.com/drawing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diagrams.net/" TargetMode="External"/><Relationship Id="rId3" Type="http://schemas.openxmlformats.org/officeDocument/2006/relationships/hyperlink" Target="https://docs.google.com/drawing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diagrams.net/" TargetMode="External"/><Relationship Id="rId3" Type="http://schemas.openxmlformats.org/officeDocument/2006/relationships/hyperlink" Target="https://docs.google.com/drawing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91E3E"/>
              </a:buClr>
              <a:buSzPts val="1200"/>
              <a:buFont typeface="Arial"/>
              <a:buNone/>
            </a:pPr>
            <a:r>
              <a:t/>
            </a:r>
            <a:endParaRPr/>
          </a:p>
        </p:txBody>
      </p:sp>
      <p:sp>
        <p:nvSpPr>
          <p:cNvPr id="306" name="Google Shape;30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1800"/>
              </a:spcBef>
              <a:spcAft>
                <a:spcPts val="0"/>
              </a:spcAft>
              <a:buSzPts val="1400"/>
              <a:buFont typeface="Arial"/>
              <a:buAutoNum type="arabicParenR"/>
            </a:pPr>
            <a:r>
              <a:rPr b="1" lang="fr-FR" sz="1800" u="none" strike="noStrike">
                <a:latin typeface="Arial"/>
                <a:ea typeface="Arial"/>
                <a:cs typeface="Arial"/>
                <a:sym typeface="Arial"/>
              </a:rPr>
              <a:t>Schéma d’implémentation</a:t>
            </a:r>
            <a:endParaRPr/>
          </a:p>
          <a:p>
            <a:pPr indent="-228600" lvl="0" marL="457200" rtl="0" algn="l">
              <a:lnSpc>
                <a:spcPct val="115000"/>
              </a:lnSpc>
              <a:spcBef>
                <a:spcPts val="600"/>
              </a:spcBef>
              <a:spcAft>
                <a:spcPts val="0"/>
              </a:spcAft>
              <a:buSzPts val="1400"/>
              <a:buNone/>
            </a:pPr>
            <a:r>
              <a:rPr lang="fr-FR" sz="1800">
                <a:latin typeface="Arial"/>
                <a:ea typeface="Arial"/>
                <a:cs typeface="Arial"/>
                <a:sym typeface="Arial"/>
              </a:rPr>
              <a:t>Dans cette partie, vous devrez créer un schéma récapitulatif du projet, qui intègre les différentes composantes du projet et leurs interactions. Ce dernier n’a pas besoin d’être normalisé mais devra respecter un code couleur compréhensible et se doit d’être le plus exhaustif possible. Vous pourrez pour ce faire vous aider des outils </a:t>
            </a:r>
            <a:r>
              <a:rPr lang="fr-FR" sz="1800" u="sng">
                <a:solidFill>
                  <a:srgbClr val="1155CC"/>
                </a:solidFill>
                <a:latin typeface="Arial"/>
                <a:ea typeface="Arial"/>
                <a:cs typeface="Arial"/>
                <a:sym typeface="Arial"/>
                <a:hlinkClick r:id="rId2">
                  <a:extLst>
                    <a:ext uri="{A12FA001-AC4F-418D-AE19-62706E023703}">
                      <ahyp:hlinkClr val="tx"/>
                    </a:ext>
                  </a:extLst>
                </a:hlinkClick>
              </a:rPr>
              <a:t>https://app.diagrams.net/</a:t>
            </a:r>
            <a:r>
              <a:rPr lang="fr-FR" sz="1800">
                <a:latin typeface="Arial"/>
                <a:ea typeface="Arial"/>
                <a:cs typeface="Arial"/>
                <a:sym typeface="Arial"/>
              </a:rPr>
              <a:t> ou </a:t>
            </a:r>
            <a:r>
              <a:rPr lang="fr-FR" sz="1800" u="sng">
                <a:solidFill>
                  <a:srgbClr val="1155CC"/>
                </a:solidFill>
                <a:latin typeface="Arial"/>
                <a:ea typeface="Arial"/>
                <a:cs typeface="Arial"/>
                <a:sym typeface="Arial"/>
                <a:hlinkClick r:id="rId3">
                  <a:extLst>
                    <a:ext uri="{A12FA001-AC4F-418D-AE19-62706E023703}">
                      <ahyp:hlinkClr val="tx"/>
                    </a:ext>
                  </a:extLst>
                </a:hlinkClick>
              </a:rPr>
              <a:t>https://docs.google.com/drawings</a:t>
            </a:r>
            <a:endParaRPr sz="1800">
              <a:latin typeface="Arial"/>
              <a:ea typeface="Arial"/>
              <a:cs typeface="Arial"/>
              <a:sym typeface="Arial"/>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Voici un exemple de Schéma d’implémentation : </a:t>
            </a:r>
            <a:endParaRPr/>
          </a:p>
          <a:p>
            <a:pPr indent="-228600" lvl="0" marL="457200" marR="0" rtl="0" algn="l">
              <a:lnSpc>
                <a:spcPct val="100000"/>
              </a:lnSpc>
              <a:spcBef>
                <a:spcPts val="0"/>
              </a:spcBef>
              <a:spcAft>
                <a:spcPts val="0"/>
              </a:spcAft>
              <a:buSzPts val="1400"/>
              <a:buNone/>
            </a:pPr>
            <a:r>
              <a:t/>
            </a:r>
            <a:endParaRPr/>
          </a:p>
        </p:txBody>
      </p:sp>
      <p:sp>
        <p:nvSpPr>
          <p:cNvPr id="327" name="Google Shape;32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1800"/>
              </a:spcBef>
              <a:spcAft>
                <a:spcPts val="0"/>
              </a:spcAft>
              <a:buSzPts val="1400"/>
              <a:buFont typeface="Arial"/>
              <a:buAutoNum type="arabicParenR"/>
            </a:pPr>
            <a:r>
              <a:rPr b="1" lang="fr-FR" sz="1800" u="none" strike="noStrike">
                <a:latin typeface="Arial"/>
                <a:ea typeface="Arial"/>
                <a:cs typeface="Arial"/>
                <a:sym typeface="Arial"/>
              </a:rPr>
              <a:t>Schéma d’implémentation</a:t>
            </a:r>
            <a:endParaRPr/>
          </a:p>
          <a:p>
            <a:pPr indent="-228600" lvl="0" marL="457200" rtl="0" algn="l">
              <a:lnSpc>
                <a:spcPct val="115000"/>
              </a:lnSpc>
              <a:spcBef>
                <a:spcPts val="600"/>
              </a:spcBef>
              <a:spcAft>
                <a:spcPts val="0"/>
              </a:spcAft>
              <a:buSzPts val="1400"/>
              <a:buNone/>
            </a:pPr>
            <a:r>
              <a:rPr lang="fr-FR" sz="1800">
                <a:latin typeface="Arial"/>
                <a:ea typeface="Arial"/>
                <a:cs typeface="Arial"/>
                <a:sym typeface="Arial"/>
              </a:rPr>
              <a:t>Dans cette partie, vous devrez créer un schéma récapitulatif du projet, qui intègre les différentes composantes du projet et leurs interactions. Ce dernier n’a pas besoin d’être normalisé mais devra respecter un code couleur compréhensible et se doit d’être le plus exhaustif possible. Vous pourrez pour ce faire vous aider des outils </a:t>
            </a:r>
            <a:r>
              <a:rPr lang="fr-FR" sz="1800" u="sng">
                <a:solidFill>
                  <a:srgbClr val="1155CC"/>
                </a:solidFill>
                <a:latin typeface="Arial"/>
                <a:ea typeface="Arial"/>
                <a:cs typeface="Arial"/>
                <a:sym typeface="Arial"/>
                <a:hlinkClick r:id="rId2">
                  <a:extLst>
                    <a:ext uri="{A12FA001-AC4F-418D-AE19-62706E023703}">
                      <ahyp:hlinkClr val="tx"/>
                    </a:ext>
                  </a:extLst>
                </a:hlinkClick>
              </a:rPr>
              <a:t>https://app.diagrams.net/</a:t>
            </a:r>
            <a:r>
              <a:rPr lang="fr-FR" sz="1800">
                <a:latin typeface="Arial"/>
                <a:ea typeface="Arial"/>
                <a:cs typeface="Arial"/>
                <a:sym typeface="Arial"/>
              </a:rPr>
              <a:t> ou </a:t>
            </a:r>
            <a:r>
              <a:rPr lang="fr-FR" sz="1800" u="sng">
                <a:solidFill>
                  <a:srgbClr val="1155CC"/>
                </a:solidFill>
                <a:latin typeface="Arial"/>
                <a:ea typeface="Arial"/>
                <a:cs typeface="Arial"/>
                <a:sym typeface="Arial"/>
                <a:hlinkClick r:id="rId3">
                  <a:extLst>
                    <a:ext uri="{A12FA001-AC4F-418D-AE19-62706E023703}">
                      <ahyp:hlinkClr val="tx"/>
                    </a:ext>
                  </a:extLst>
                </a:hlinkClick>
              </a:rPr>
              <a:t>https://docs.google.com/drawings</a:t>
            </a:r>
            <a:endParaRPr sz="1800">
              <a:latin typeface="Arial"/>
              <a:ea typeface="Arial"/>
              <a:cs typeface="Arial"/>
              <a:sym typeface="Arial"/>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Voici un exemple de Schéma d’implémentation : </a:t>
            </a:r>
            <a:endParaRPr/>
          </a:p>
          <a:p>
            <a:pPr indent="-228600" lvl="0" marL="457200" marR="0" rtl="0" algn="l">
              <a:lnSpc>
                <a:spcPct val="100000"/>
              </a:lnSpc>
              <a:spcBef>
                <a:spcPts val="0"/>
              </a:spcBef>
              <a:spcAft>
                <a:spcPts val="0"/>
              </a:spcAft>
              <a:buSzPts val="1400"/>
              <a:buNone/>
            </a:pPr>
            <a:r>
              <a:t/>
            </a:r>
            <a:endParaRPr/>
          </a:p>
        </p:txBody>
      </p:sp>
      <p:sp>
        <p:nvSpPr>
          <p:cNvPr id="383" name="Google Shape;38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1800"/>
              </a:spcBef>
              <a:spcAft>
                <a:spcPts val="0"/>
              </a:spcAft>
              <a:buSzPts val="1400"/>
              <a:buFont typeface="Arial"/>
              <a:buAutoNum type="arabicParenR"/>
            </a:pPr>
            <a:r>
              <a:rPr b="1" lang="fr-FR" sz="1800" u="none" strike="noStrike">
                <a:latin typeface="Arial"/>
                <a:ea typeface="Arial"/>
                <a:cs typeface="Arial"/>
                <a:sym typeface="Arial"/>
              </a:rPr>
              <a:t>Schéma d’implémentation</a:t>
            </a:r>
            <a:endParaRPr/>
          </a:p>
          <a:p>
            <a:pPr indent="-228600" lvl="0" marL="457200" rtl="0" algn="l">
              <a:lnSpc>
                <a:spcPct val="115000"/>
              </a:lnSpc>
              <a:spcBef>
                <a:spcPts val="600"/>
              </a:spcBef>
              <a:spcAft>
                <a:spcPts val="0"/>
              </a:spcAft>
              <a:buSzPts val="1400"/>
              <a:buNone/>
            </a:pPr>
            <a:r>
              <a:rPr lang="fr-FR" sz="1800">
                <a:latin typeface="Arial"/>
                <a:ea typeface="Arial"/>
                <a:cs typeface="Arial"/>
                <a:sym typeface="Arial"/>
              </a:rPr>
              <a:t>Dans cette partie, vous devrez créer un schéma récapitulatif du projet, qui intègre les différentes composantes du projet et leurs interactions. Ce dernier n’a pas besoin d’être normalisé mais devra respecter un code couleur compréhensible et se doit d’être le plus exhaustif possible. Vous pourrez pour ce faire vous aider des outils </a:t>
            </a:r>
            <a:r>
              <a:rPr lang="fr-FR" sz="1800" u="sng">
                <a:solidFill>
                  <a:srgbClr val="1155CC"/>
                </a:solidFill>
                <a:latin typeface="Arial"/>
                <a:ea typeface="Arial"/>
                <a:cs typeface="Arial"/>
                <a:sym typeface="Arial"/>
                <a:hlinkClick r:id="rId2">
                  <a:extLst>
                    <a:ext uri="{A12FA001-AC4F-418D-AE19-62706E023703}">
                      <ahyp:hlinkClr val="tx"/>
                    </a:ext>
                  </a:extLst>
                </a:hlinkClick>
              </a:rPr>
              <a:t>https://app.diagrams.net/</a:t>
            </a:r>
            <a:r>
              <a:rPr lang="fr-FR" sz="1800">
                <a:latin typeface="Arial"/>
                <a:ea typeface="Arial"/>
                <a:cs typeface="Arial"/>
                <a:sym typeface="Arial"/>
              </a:rPr>
              <a:t> ou </a:t>
            </a:r>
            <a:r>
              <a:rPr lang="fr-FR" sz="1800" u="sng">
                <a:solidFill>
                  <a:srgbClr val="1155CC"/>
                </a:solidFill>
                <a:latin typeface="Arial"/>
                <a:ea typeface="Arial"/>
                <a:cs typeface="Arial"/>
                <a:sym typeface="Arial"/>
                <a:hlinkClick r:id="rId3">
                  <a:extLst>
                    <a:ext uri="{A12FA001-AC4F-418D-AE19-62706E023703}">
                      <ahyp:hlinkClr val="tx"/>
                    </a:ext>
                  </a:extLst>
                </a:hlinkClick>
              </a:rPr>
              <a:t>https://docs.google.com/drawings</a:t>
            </a:r>
            <a:endParaRPr sz="1800">
              <a:latin typeface="Arial"/>
              <a:ea typeface="Arial"/>
              <a:cs typeface="Arial"/>
              <a:sym typeface="Arial"/>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Voici un exemple de Schéma d’implémentation : </a:t>
            </a:r>
            <a:endParaRPr/>
          </a:p>
          <a:p>
            <a:pPr indent="-228600" lvl="0" marL="457200" marR="0" rtl="0" algn="l">
              <a:lnSpc>
                <a:spcPct val="100000"/>
              </a:lnSpc>
              <a:spcBef>
                <a:spcPts val="0"/>
              </a:spcBef>
              <a:spcAft>
                <a:spcPts val="0"/>
              </a:spcAft>
              <a:buSzPts val="1400"/>
              <a:buNone/>
            </a:pPr>
            <a:r>
              <a:t/>
            </a:r>
            <a:endParaRPr/>
          </a:p>
        </p:txBody>
      </p:sp>
      <p:sp>
        <p:nvSpPr>
          <p:cNvPr id="434" name="Google Shape;43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1800"/>
              </a:spcBef>
              <a:spcAft>
                <a:spcPts val="0"/>
              </a:spcAft>
              <a:buSzPts val="1400"/>
              <a:buFont typeface="Arial"/>
              <a:buAutoNum type="arabicParenR"/>
            </a:pPr>
            <a:r>
              <a:rPr b="1" lang="fr-FR" sz="1800" u="none" strike="noStrike">
                <a:latin typeface="Arial"/>
                <a:ea typeface="Arial"/>
                <a:cs typeface="Arial"/>
                <a:sym typeface="Arial"/>
              </a:rPr>
              <a:t>Testing &amp; Monitoring</a:t>
            </a:r>
            <a:endParaRPr/>
          </a:p>
          <a:p>
            <a:pPr indent="-228600" lvl="0" marL="457200" rtl="0" algn="l">
              <a:lnSpc>
                <a:spcPct val="115000"/>
              </a:lnSpc>
              <a:spcBef>
                <a:spcPts val="600"/>
              </a:spcBef>
              <a:spcAft>
                <a:spcPts val="0"/>
              </a:spcAft>
              <a:buSzPts val="1400"/>
              <a:buNone/>
            </a:pPr>
            <a:r>
              <a:rPr lang="fr-FR" sz="1800">
                <a:latin typeface="Arial"/>
                <a:ea typeface="Arial"/>
                <a:cs typeface="Arial"/>
                <a:sym typeface="Arial"/>
              </a:rPr>
              <a:t>Au cours du déploiement de l’application, il sera nécessaire de porter une attention particulière au fait que les différentes parties du projet fonctionnent correctement individuellement (tests unitaires), et que les performances de l’application soient toujours en adéquation avec le cahier des charges. </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 </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Cette partie devra détailler les tests unitaires qu’il faudra mettre en oeuvre comme par exemple :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Tester le bon fonctionnement du modèle lors de l’entraînement</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Tester le bon fonctionnement du modèle lors de la prédiction</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Tester le bon fonctionnement des différents endpoints de l’API</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Tester le bon fonctionnement du process d’ingestion de nouvelles données</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 </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Mais également le monitoring du modèle et les décisions qui en découlent :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Comment évaluer la performance du modèle à un instant donné ? (évaluation sur l’intégralité du jeu de test, évaluation sur les données les plus récentes)</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Quand faut-il ré-entraîner le modèle ? (Périodiquement, lorsque les performances sont trop faibles)</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Sur quelles données faut-il ré-entraîner le modèle ? (Sur l’intégralité du jeu de données, sur un échantillon des données les plus récentes…)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Que faire lorsque le modèle n’atteint pas le seuil de performance requis ? (Envoyer un mail d’alerte aux personnes concernées, bloquer l’application)</a:t>
            </a:r>
            <a:endParaRPr/>
          </a:p>
          <a:p>
            <a:pPr indent="0" lvl="0" marL="0" marR="0" rtl="0" algn="l">
              <a:lnSpc>
                <a:spcPct val="100000"/>
              </a:lnSpc>
              <a:spcBef>
                <a:spcPts val="0"/>
              </a:spcBef>
              <a:spcAft>
                <a:spcPts val="0"/>
              </a:spcAft>
              <a:buClr>
                <a:srgbClr val="091E3E"/>
              </a:buClr>
              <a:buSzPts val="1200"/>
              <a:buFont typeface="Arial"/>
              <a:buNone/>
            </a:pPr>
            <a:r>
              <a:t/>
            </a:r>
            <a:endParaRPr/>
          </a:p>
        </p:txBody>
      </p:sp>
      <p:sp>
        <p:nvSpPr>
          <p:cNvPr id="486" name="Google Shape;48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marR="0" rtl="0" algn="l">
              <a:lnSpc>
                <a:spcPct val="100000"/>
              </a:lnSpc>
              <a:spcBef>
                <a:spcPts val="0"/>
              </a:spcBef>
              <a:spcAft>
                <a:spcPts val="0"/>
              </a:spcAft>
              <a:buClr>
                <a:srgbClr val="091E3E"/>
              </a:buClr>
              <a:buSzPts val="1200"/>
              <a:buFont typeface="Arial"/>
              <a:buNone/>
            </a:pPr>
            <a:r>
              <a:t/>
            </a:r>
            <a:endParaRPr/>
          </a:p>
        </p:txBody>
      </p:sp>
      <p:sp>
        <p:nvSpPr>
          <p:cNvPr id="502" name="Google Shape;50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1800"/>
              </a:spcBef>
              <a:spcAft>
                <a:spcPts val="0"/>
              </a:spcAft>
              <a:buSzPts val="1400"/>
              <a:buFont typeface="Arial"/>
              <a:buAutoNum type="arabicParenR"/>
            </a:pPr>
            <a:r>
              <a:rPr b="1" lang="fr-FR" sz="1800" u="none" strike="noStrike">
                <a:latin typeface="Arial"/>
                <a:ea typeface="Arial"/>
                <a:cs typeface="Arial"/>
                <a:sym typeface="Arial"/>
              </a:rPr>
              <a:t>Contexte et Objectifs</a:t>
            </a:r>
            <a:endParaRPr/>
          </a:p>
          <a:p>
            <a:pPr indent="-228600" lvl="0" marL="457200" rtl="0" algn="l">
              <a:lnSpc>
                <a:spcPct val="115000"/>
              </a:lnSpc>
              <a:spcBef>
                <a:spcPts val="600"/>
              </a:spcBef>
              <a:spcAft>
                <a:spcPts val="0"/>
              </a:spcAft>
              <a:buSzPts val="1400"/>
              <a:buNone/>
            </a:pPr>
            <a:r>
              <a:rPr lang="fr-FR" sz="1800">
                <a:latin typeface="Arial"/>
                <a:ea typeface="Arial"/>
                <a:cs typeface="Arial"/>
                <a:sym typeface="Arial"/>
              </a:rPr>
              <a:t>Le but de cette partie est de définir les parties prenantes, et le cadre dans lequel s’intègre le projet. Soyez le plus précis possible, n’hésitez pas à être créatif. Il n’y a pas une seule solution pour cette partie, et nous n’attendons pas à ce que vous aboutissiez à quelque chose d’opérationnel à l’issue du projet. L’objectif est d’avoir une ligne directrice pour le projet qui vous permettra de prendre des décisions au fur et à mesure. </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 </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Cette partie devra répondre notamment aux questions suivantes :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A quelle problématique l’application doit-elle répondre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Qui est le commanditaire de l’application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Qui sera l’utilisateur de l’application ?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Qui sera l’administrateur de l’application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Dans quel contexte l’application devra-t-elle s’intégrer (site web, software, serveur cloud…)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Via quel support l’application sera-t-elle utilisée (interface graphique, terminal, API…) ? </a:t>
            </a:r>
            <a:endParaRPr/>
          </a:p>
          <a:p>
            <a:pPr indent="-95250" lvl="0" marL="171450" marR="0" rtl="0" algn="l">
              <a:lnSpc>
                <a:spcPct val="100000"/>
              </a:lnSpc>
              <a:spcBef>
                <a:spcPts val="0"/>
              </a:spcBef>
              <a:spcAft>
                <a:spcPts val="0"/>
              </a:spcAft>
              <a:buClr>
                <a:srgbClr val="091E3E"/>
              </a:buClr>
              <a:buSzPts val="1200"/>
              <a:buFont typeface="Arial"/>
              <a:buNone/>
            </a:pPr>
            <a:r>
              <a:t/>
            </a:r>
            <a:endParaRPr/>
          </a:p>
        </p:txBody>
      </p:sp>
      <p:sp>
        <p:nvSpPr>
          <p:cNvPr id="159" name="Google Shape;159;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marR="0" rtl="0" algn="l">
              <a:lnSpc>
                <a:spcPct val="100000"/>
              </a:lnSpc>
              <a:spcBef>
                <a:spcPts val="0"/>
              </a:spcBef>
              <a:spcAft>
                <a:spcPts val="0"/>
              </a:spcAft>
              <a:buClr>
                <a:srgbClr val="091E3E"/>
              </a:buClr>
              <a:buSzPts val="1200"/>
              <a:buFont typeface="Arial"/>
              <a:buNone/>
            </a:pPr>
            <a:r>
              <a:t/>
            </a:r>
            <a:endParaRPr/>
          </a:p>
        </p:txBody>
      </p:sp>
      <p:sp>
        <p:nvSpPr>
          <p:cNvPr id="166" name="Google Shape;166;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1800"/>
              </a:spcBef>
              <a:spcAft>
                <a:spcPts val="0"/>
              </a:spcAft>
              <a:buSzPts val="1400"/>
              <a:buFont typeface="Arial"/>
              <a:buAutoNum type="arabicParenR"/>
            </a:pPr>
            <a:r>
              <a:rPr b="1" lang="fr-FR" sz="1800" u="none" strike="noStrike">
                <a:latin typeface="Arial"/>
                <a:ea typeface="Arial"/>
                <a:cs typeface="Arial"/>
                <a:sym typeface="Arial"/>
              </a:rPr>
              <a:t>Modèle</a:t>
            </a:r>
            <a:endParaRPr/>
          </a:p>
          <a:p>
            <a:pPr indent="-228600" lvl="0" marL="457200" rtl="0" algn="l">
              <a:lnSpc>
                <a:spcPct val="115000"/>
              </a:lnSpc>
              <a:spcBef>
                <a:spcPts val="600"/>
              </a:spcBef>
              <a:spcAft>
                <a:spcPts val="0"/>
              </a:spcAft>
              <a:buSzPts val="1400"/>
              <a:buNone/>
            </a:pPr>
            <a:r>
              <a:rPr lang="fr-FR" sz="1800">
                <a:latin typeface="Arial"/>
                <a:ea typeface="Arial"/>
                <a:cs typeface="Arial"/>
                <a:sym typeface="Arial"/>
              </a:rPr>
              <a:t>Au cours de ce projet, vous ne serez pas évalués sur la complexité, la performance et la vitesse d’exécution du modèle. En revanche, vous serez évalué sur votre capacité à déployer, monitorer et maintenir ce dernier. </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Cette partie devra détailler notamment : </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Le type de modèle employé et une rapide explication de son fonctionnement ainsi que ses performances générales</a:t>
            </a:r>
            <a:endParaRPr/>
          </a:p>
          <a:p>
            <a:pPr indent="-342900" lvl="0" marL="342900" rtl="0" algn="l">
              <a:lnSpc>
                <a:spcPct val="115000"/>
              </a:lnSpc>
              <a:spcBef>
                <a:spcPts val="0"/>
              </a:spcBef>
              <a:spcAft>
                <a:spcPts val="0"/>
              </a:spcAft>
              <a:buSzPts val="1400"/>
              <a:buFont typeface="Noto Sans Symbols"/>
              <a:buChar char="−"/>
            </a:pPr>
            <a:r>
              <a:rPr lang="fr-FR" sz="1800" u="none" strike="noStrike">
                <a:latin typeface="Arial"/>
                <a:ea typeface="Arial"/>
                <a:cs typeface="Arial"/>
                <a:sym typeface="Arial"/>
              </a:rPr>
              <a:t>La définition </a:t>
            </a:r>
            <a:r>
              <a:rPr b="1" lang="fr-FR" sz="1800" u="none" strike="noStrike">
                <a:latin typeface="Arial"/>
                <a:ea typeface="Arial"/>
                <a:cs typeface="Arial"/>
                <a:sym typeface="Arial"/>
              </a:rPr>
              <a:t>des métriques d’évaluation</a:t>
            </a:r>
            <a:r>
              <a:rPr lang="fr-FR" sz="1800" u="none" strike="noStrike">
                <a:latin typeface="Arial"/>
                <a:ea typeface="Arial"/>
                <a:cs typeface="Arial"/>
                <a:sym typeface="Arial"/>
              </a:rPr>
              <a:t> du modèle vis à vis des contraintes du projet (accuracy, robustesse, temps d’entraînement, temps de prédiction…)</a:t>
            </a:r>
            <a:endParaRPr/>
          </a:p>
          <a:p>
            <a:pPr indent="-95250" lvl="0" marL="171450" marR="0" rtl="0" algn="l">
              <a:lnSpc>
                <a:spcPct val="100000"/>
              </a:lnSpc>
              <a:spcBef>
                <a:spcPts val="0"/>
              </a:spcBef>
              <a:spcAft>
                <a:spcPts val="0"/>
              </a:spcAft>
              <a:buClr>
                <a:srgbClr val="091E3E"/>
              </a:buClr>
              <a:buSzPts val="1200"/>
              <a:buFont typeface="Arial"/>
              <a:buNone/>
            </a:pPr>
            <a:r>
              <a:t/>
            </a:r>
            <a:endParaRPr/>
          </a:p>
        </p:txBody>
      </p:sp>
      <p:sp>
        <p:nvSpPr>
          <p:cNvPr id="186" name="Google Shape;186;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marR="0" rtl="0" algn="l">
              <a:lnSpc>
                <a:spcPct val="100000"/>
              </a:lnSpc>
              <a:spcBef>
                <a:spcPts val="0"/>
              </a:spcBef>
              <a:spcAft>
                <a:spcPts val="0"/>
              </a:spcAft>
              <a:buClr>
                <a:srgbClr val="091E3E"/>
              </a:buClr>
              <a:buSzPts val="1200"/>
              <a:buFont typeface="Arial"/>
              <a:buNone/>
            </a:pPr>
            <a:r>
              <a:t/>
            </a:r>
            <a:endParaRPr/>
          </a:p>
        </p:txBody>
      </p:sp>
      <p:sp>
        <p:nvSpPr>
          <p:cNvPr id="195" name="Google Shape;19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1800"/>
              </a:spcBef>
              <a:spcAft>
                <a:spcPts val="0"/>
              </a:spcAft>
              <a:buSzPts val="1400"/>
              <a:buFont typeface="Arial"/>
              <a:buAutoNum type="arabicParenR"/>
            </a:pPr>
            <a:r>
              <a:rPr b="1" lang="fr-FR" sz="1800" u="none" strike="noStrike">
                <a:latin typeface="Arial"/>
                <a:ea typeface="Arial"/>
                <a:cs typeface="Arial"/>
                <a:sym typeface="Arial"/>
              </a:rPr>
              <a:t>Base de données</a:t>
            </a:r>
            <a:endParaRPr/>
          </a:p>
          <a:p>
            <a:pPr indent="-228600" lvl="0" marL="457200" rtl="0" algn="l">
              <a:lnSpc>
                <a:spcPct val="115000"/>
              </a:lnSpc>
              <a:spcBef>
                <a:spcPts val="600"/>
              </a:spcBef>
              <a:spcAft>
                <a:spcPts val="0"/>
              </a:spcAft>
              <a:buSzPts val="1400"/>
              <a:buNone/>
            </a:pPr>
            <a:r>
              <a:rPr lang="fr-FR" sz="1800">
                <a:latin typeface="Arial"/>
                <a:ea typeface="Arial"/>
                <a:cs typeface="Arial"/>
                <a:sym typeface="Arial"/>
              </a:rPr>
              <a:t>Cette partie doit vous permettre de définir les données que vous utiliserez pour réaliser ce projet. Bien souvent, vous aurez accès dans le cadre de ce projet à des données “statiques”, qui n’évolueront pas tout au long du projet. Cependant, en général dans le cadre d’un projet MLOps en entreprise, les données évoluent au cours du temps (suite à l’ajout de nouvelles données et à la correction de certaines anciennes). Il sera donc nécessaire de discuter à la fois de la base de données à laquelle vous avez véritablement accès, et de celle à laquelle vous devriez avoir accès dans l’hypothèse d’un projet d’entreprise. </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Une attention particulière sera portée sur la gestion de l’ingestion de nouvelles données.</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Il est recommandé d’ajouter des images de la base de données (ou de son schéma d’architecture) pour faciliter la compréhension.</a:t>
            </a:r>
            <a:endParaRPr/>
          </a:p>
          <a:p>
            <a:pPr indent="0" lvl="0" marL="0" marR="0" rtl="0" algn="l">
              <a:lnSpc>
                <a:spcPct val="100000"/>
              </a:lnSpc>
              <a:spcBef>
                <a:spcPts val="0"/>
              </a:spcBef>
              <a:spcAft>
                <a:spcPts val="0"/>
              </a:spcAft>
              <a:buClr>
                <a:srgbClr val="091E3E"/>
              </a:buClr>
              <a:buSzPts val="1200"/>
              <a:buFont typeface="Arial"/>
              <a:buNone/>
            </a:pPr>
            <a:r>
              <a:t/>
            </a:r>
            <a:endParaRPr/>
          </a:p>
        </p:txBody>
      </p:sp>
      <p:sp>
        <p:nvSpPr>
          <p:cNvPr id="234" name="Google Shape;23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1800"/>
              </a:spcBef>
              <a:spcAft>
                <a:spcPts val="0"/>
              </a:spcAft>
              <a:buSzPts val="1400"/>
              <a:buFont typeface="Arial"/>
              <a:buAutoNum type="arabicParenR"/>
            </a:pPr>
            <a:r>
              <a:rPr b="1" lang="fr-FR" sz="1800" u="none" strike="noStrike">
                <a:latin typeface="Arial"/>
                <a:ea typeface="Arial"/>
                <a:cs typeface="Arial"/>
                <a:sym typeface="Arial"/>
              </a:rPr>
              <a:t>API </a:t>
            </a:r>
            <a:endParaRPr/>
          </a:p>
          <a:p>
            <a:pPr indent="-228600" lvl="0" marL="457200" rtl="0" algn="l">
              <a:lnSpc>
                <a:spcPct val="115000"/>
              </a:lnSpc>
              <a:spcBef>
                <a:spcPts val="600"/>
              </a:spcBef>
              <a:spcAft>
                <a:spcPts val="0"/>
              </a:spcAft>
              <a:buSzPts val="1400"/>
              <a:buNone/>
            </a:pPr>
            <a:r>
              <a:rPr lang="fr-FR" sz="1800">
                <a:latin typeface="Arial"/>
                <a:ea typeface="Arial"/>
                <a:cs typeface="Arial"/>
                <a:sym typeface="Arial"/>
              </a:rPr>
              <a:t>L’API est l’interface entre le modèle, la base de données et l’utilisateur. Il n’est pas obligatoire, dans le cadre de ce projet, d’y intégrer une interface graphique. En revanche, cette API devra intégrer une notion d’authentification des différents types d’utilisateurs/administrateurs qui devront l’utiliser. </a:t>
            </a:r>
            <a:endParaRPr/>
          </a:p>
          <a:p>
            <a:pPr indent="-228600" lvl="0" marL="457200" rtl="0" algn="l">
              <a:lnSpc>
                <a:spcPct val="115000"/>
              </a:lnSpc>
              <a:spcBef>
                <a:spcPts val="0"/>
              </a:spcBef>
              <a:spcAft>
                <a:spcPts val="0"/>
              </a:spcAft>
              <a:buSzPts val="1400"/>
              <a:buNone/>
            </a:pPr>
            <a:r>
              <a:rPr lang="fr-FR" sz="1800">
                <a:latin typeface="Arial"/>
                <a:ea typeface="Arial"/>
                <a:cs typeface="Arial"/>
                <a:sym typeface="Arial"/>
              </a:rPr>
              <a:t>Cette partie doit détailler les différents endpoints que vous souhaitez intégrer à votre API, la manière dont cette dernière fera appel à la base de données, au modèle, écrire dans les logs et éventuellement modifier la base de données. </a:t>
            </a:r>
            <a:endParaRPr/>
          </a:p>
          <a:p>
            <a:pPr indent="0" lvl="0" marL="0" marR="0" rtl="0" algn="l">
              <a:lnSpc>
                <a:spcPct val="100000"/>
              </a:lnSpc>
              <a:spcBef>
                <a:spcPts val="0"/>
              </a:spcBef>
              <a:spcAft>
                <a:spcPts val="0"/>
              </a:spcAft>
              <a:buClr>
                <a:srgbClr val="091E3E"/>
              </a:buClr>
              <a:buSzPts val="1200"/>
              <a:buFont typeface="Arial"/>
              <a:buNone/>
            </a:pPr>
            <a:r>
              <a:t/>
            </a:r>
            <a:endParaRPr/>
          </a:p>
        </p:txBody>
      </p:sp>
      <p:sp>
        <p:nvSpPr>
          <p:cNvPr id="244" name="Google Shape;244;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91E3E"/>
              </a:buClr>
              <a:buSzPts val="1200"/>
              <a:buFont typeface="Arial"/>
              <a:buNone/>
            </a:pPr>
            <a:r>
              <a:t/>
            </a:r>
            <a:endParaRPr/>
          </a:p>
        </p:txBody>
      </p:sp>
      <p:sp>
        <p:nvSpPr>
          <p:cNvPr id="267" name="Google Shape;26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91E3E"/>
              </a:buClr>
              <a:buSzPts val="1200"/>
              <a:buFont typeface="Arial"/>
              <a:buNone/>
            </a:pPr>
            <a:r>
              <a:t/>
            </a:r>
            <a:endParaRPr/>
          </a:p>
        </p:txBody>
      </p:sp>
      <p:sp>
        <p:nvSpPr>
          <p:cNvPr id="288" name="Google Shape;28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21" name="Shape 21"/>
        <p:cNvGrpSpPr/>
        <p:nvPr/>
      </p:nvGrpSpPr>
      <p:grpSpPr>
        <a:xfrm>
          <a:off x="0" y="0"/>
          <a:ext cx="0" cy="0"/>
          <a:chOff x="0" y="0"/>
          <a:chExt cx="0" cy="0"/>
        </a:xfrm>
      </p:grpSpPr>
      <p:sp>
        <p:nvSpPr>
          <p:cNvPr id="22" name="Google Shape;22;p28"/>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7200"/>
              <a:buFont typeface="Century Gothic"/>
              <a:buNone/>
              <a:defRPr sz="7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1600"/>
              <a:buNone/>
              <a:defRPr cap="none">
                <a:solidFill>
                  <a:schemeClr val="accent1"/>
                </a:solidFill>
              </a:defRPr>
            </a:lvl1pPr>
            <a:lvl2pPr lvl="1" algn="ctr">
              <a:lnSpc>
                <a:spcPct val="100000"/>
              </a:lnSpc>
              <a:spcBef>
                <a:spcPts val="1000"/>
              </a:spcBef>
              <a:spcAft>
                <a:spcPts val="0"/>
              </a:spcAft>
              <a:buSzPts val="1440"/>
              <a:buNone/>
              <a:defRPr>
                <a:solidFill>
                  <a:schemeClr val="lt1"/>
                </a:solidFill>
              </a:defRPr>
            </a:lvl2pPr>
            <a:lvl3pPr lvl="2" algn="ctr">
              <a:lnSpc>
                <a:spcPct val="100000"/>
              </a:lnSpc>
              <a:spcBef>
                <a:spcPts val="1000"/>
              </a:spcBef>
              <a:spcAft>
                <a:spcPts val="0"/>
              </a:spcAft>
              <a:buSzPts val="1280"/>
              <a:buNone/>
              <a:defRPr>
                <a:solidFill>
                  <a:schemeClr val="lt1"/>
                </a:solidFill>
              </a:defRPr>
            </a:lvl3pPr>
            <a:lvl4pPr lvl="3" algn="ctr">
              <a:lnSpc>
                <a:spcPct val="100000"/>
              </a:lnSpc>
              <a:spcBef>
                <a:spcPts val="1000"/>
              </a:spcBef>
              <a:spcAft>
                <a:spcPts val="0"/>
              </a:spcAft>
              <a:buSzPts val="1120"/>
              <a:buNone/>
              <a:defRPr>
                <a:solidFill>
                  <a:schemeClr val="lt1"/>
                </a:solidFill>
              </a:defRPr>
            </a:lvl4pPr>
            <a:lvl5pPr lvl="4" algn="ctr">
              <a:lnSpc>
                <a:spcPct val="100000"/>
              </a:lnSpc>
              <a:spcBef>
                <a:spcPts val="1000"/>
              </a:spcBef>
              <a:spcAft>
                <a:spcPts val="0"/>
              </a:spcAft>
              <a:buSzPts val="1120"/>
              <a:buNone/>
              <a:defRPr>
                <a:solidFill>
                  <a:schemeClr val="lt1"/>
                </a:solidFill>
              </a:defRPr>
            </a:lvl5pPr>
            <a:lvl6pPr lvl="5" algn="ctr">
              <a:lnSpc>
                <a:spcPct val="100000"/>
              </a:lnSpc>
              <a:spcBef>
                <a:spcPts val="1000"/>
              </a:spcBef>
              <a:spcAft>
                <a:spcPts val="0"/>
              </a:spcAft>
              <a:buSzPts val="1120"/>
              <a:buNone/>
              <a:defRPr>
                <a:solidFill>
                  <a:schemeClr val="lt1"/>
                </a:solidFill>
              </a:defRPr>
            </a:lvl6pPr>
            <a:lvl7pPr lvl="6" algn="ctr">
              <a:lnSpc>
                <a:spcPct val="100000"/>
              </a:lnSpc>
              <a:spcBef>
                <a:spcPts val="1000"/>
              </a:spcBef>
              <a:spcAft>
                <a:spcPts val="0"/>
              </a:spcAft>
              <a:buSzPts val="1120"/>
              <a:buNone/>
              <a:defRPr>
                <a:solidFill>
                  <a:schemeClr val="lt1"/>
                </a:solidFill>
              </a:defRPr>
            </a:lvl7pPr>
            <a:lvl8pPr lvl="7" algn="ctr">
              <a:lnSpc>
                <a:spcPct val="100000"/>
              </a:lnSpc>
              <a:spcBef>
                <a:spcPts val="1000"/>
              </a:spcBef>
              <a:spcAft>
                <a:spcPts val="0"/>
              </a:spcAft>
              <a:buSzPts val="1120"/>
              <a:buNone/>
              <a:defRPr>
                <a:solidFill>
                  <a:schemeClr val="lt1"/>
                </a:solidFill>
              </a:defRPr>
            </a:lvl8pPr>
            <a:lvl9pPr lvl="8" algn="ctr">
              <a:lnSpc>
                <a:spcPct val="100000"/>
              </a:lnSpc>
              <a:spcBef>
                <a:spcPts val="1000"/>
              </a:spcBef>
              <a:spcAft>
                <a:spcPts val="0"/>
              </a:spcAft>
              <a:buSzPts val="1120"/>
              <a:buNone/>
              <a:defRPr>
                <a:solidFill>
                  <a:schemeClr val="lt1"/>
                </a:solidFill>
              </a:defRPr>
            </a:lvl9pPr>
          </a:lstStyle>
          <a:p/>
        </p:txBody>
      </p:sp>
      <p:sp>
        <p:nvSpPr>
          <p:cNvPr id="24" name="Google Shape;24;p2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anoramique avec légende">
  <p:cSld name="Image panoramique avec légende">
    <p:spTree>
      <p:nvGrpSpPr>
        <p:cNvPr id="78" name="Shape 78"/>
        <p:cNvGrpSpPr/>
        <p:nvPr/>
      </p:nvGrpSpPr>
      <p:grpSpPr>
        <a:xfrm>
          <a:off x="0" y="0"/>
          <a:ext cx="0" cy="0"/>
          <a:chOff x="0" y="0"/>
          <a:chExt cx="0" cy="0"/>
        </a:xfrm>
      </p:grpSpPr>
      <p:sp>
        <p:nvSpPr>
          <p:cNvPr id="79" name="Google Shape;79;p37"/>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1960"/>
              </a:srgbClr>
            </a:outerShdw>
          </a:effectLst>
        </p:spPr>
      </p:sp>
      <p:sp>
        <p:nvSpPr>
          <p:cNvPr id="81" name="Google Shape;81;p37"/>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2" name="Google Shape;82;p3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légende">
  <p:cSld name="Titre et légende">
    <p:spTree>
      <p:nvGrpSpPr>
        <p:cNvPr id="85" name="Shape 85"/>
        <p:cNvGrpSpPr/>
        <p:nvPr/>
      </p:nvGrpSpPr>
      <p:grpSpPr>
        <a:xfrm>
          <a:off x="0" y="0"/>
          <a:ext cx="0" cy="0"/>
          <a:chOff x="0" y="0"/>
          <a:chExt cx="0" cy="0"/>
        </a:xfrm>
      </p:grpSpPr>
      <p:sp>
        <p:nvSpPr>
          <p:cNvPr id="86" name="Google Shape;86;p38"/>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8"/>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88" name="Google Shape;88;p3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3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avec légende">
  <p:cSld name="Citation avec légende">
    <p:spTree>
      <p:nvGrpSpPr>
        <p:cNvPr id="91" name="Shape 91"/>
        <p:cNvGrpSpPr/>
        <p:nvPr/>
      </p:nvGrpSpPr>
      <p:grpSpPr>
        <a:xfrm>
          <a:off x="0" y="0"/>
          <a:ext cx="0" cy="0"/>
          <a:chOff x="0" y="0"/>
          <a:chExt cx="0" cy="0"/>
        </a:xfrm>
      </p:grpSpPr>
      <p:sp>
        <p:nvSpPr>
          <p:cNvPr id="92" name="Google Shape;92;p39"/>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39"/>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4" name="Google Shape;94;p39"/>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95" name="Google Shape;95;p3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3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3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
        <p:nvSpPr>
          <p:cNvPr id="98" name="Google Shape;98;p39"/>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fr-FR" sz="122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9" name="Google Shape;99;p39"/>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200"/>
              <a:buFont typeface="Arial"/>
              <a:buNone/>
            </a:pPr>
            <a:r>
              <a:rPr b="0" i="0" lang="fr-FR" sz="12200" u="none" cap="none" strike="noStrike">
                <a:solidFill>
                  <a:schemeClr val="accent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professionnelle">
  <p:cSld name="Carte professionnelle">
    <p:spTree>
      <p:nvGrpSpPr>
        <p:cNvPr id="100" name="Shape 100"/>
        <p:cNvGrpSpPr/>
        <p:nvPr/>
      </p:nvGrpSpPr>
      <p:grpSpPr>
        <a:xfrm>
          <a:off x="0" y="0"/>
          <a:ext cx="0" cy="0"/>
          <a:chOff x="0" y="0"/>
          <a:chExt cx="0" cy="0"/>
        </a:xfrm>
      </p:grpSpPr>
      <p:sp>
        <p:nvSpPr>
          <p:cNvPr id="101" name="Google Shape;101;p40"/>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40"/>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chemeClr val="accent1"/>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103" name="Google Shape;103;p4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4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4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s">
  <p:cSld name="3 colonnes">
    <p:spTree>
      <p:nvGrpSpPr>
        <p:cNvPr id="106" name="Shape 106"/>
        <p:cNvGrpSpPr/>
        <p:nvPr/>
      </p:nvGrpSpPr>
      <p:grpSpPr>
        <a:xfrm>
          <a:off x="0" y="0"/>
          <a:ext cx="0" cy="0"/>
          <a:chOff x="0" y="0"/>
          <a:chExt cx="0" cy="0"/>
        </a:xfrm>
      </p:grpSpPr>
      <p:sp>
        <p:nvSpPr>
          <p:cNvPr id="107" name="Google Shape;107;p4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41"/>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09" name="Google Shape;109;p41"/>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10" name="Google Shape;110;p41"/>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1" name="Google Shape;111;p41"/>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12" name="Google Shape;112;p41"/>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13" name="Google Shape;113;p41"/>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14" name="Google Shape;114;p41"/>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5" name="Google Shape;115;p41"/>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6" name="Google Shape;116;p4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4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4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nne 3 images">
  <p:cSld name="Colonne 3 images">
    <p:spTree>
      <p:nvGrpSpPr>
        <p:cNvPr id="119" name="Shape 119"/>
        <p:cNvGrpSpPr/>
        <p:nvPr/>
      </p:nvGrpSpPr>
      <p:grpSpPr>
        <a:xfrm>
          <a:off x="0" y="0"/>
          <a:ext cx="0" cy="0"/>
          <a:chOff x="0" y="0"/>
          <a:chExt cx="0" cy="0"/>
        </a:xfrm>
      </p:grpSpPr>
      <p:sp>
        <p:nvSpPr>
          <p:cNvPr id="120" name="Google Shape;120;p4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sz="4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42"/>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2" name="Google Shape;122;p42"/>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23" name="Google Shape;123;p42"/>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4" name="Google Shape;124;p42"/>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5" name="Google Shape;125;p42"/>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26" name="Google Shape;126;p42"/>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127" name="Google Shape;127;p42"/>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128" name="Google Shape;128;p42"/>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29" name="Google Shape;129;p42"/>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cxnSp>
        <p:nvCxnSpPr>
          <p:cNvPr id="130" name="Google Shape;130;p42"/>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31" name="Google Shape;131;p42"/>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32" name="Google Shape;132;p4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4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4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35" name="Shape 135"/>
        <p:cNvGrpSpPr/>
        <p:nvPr/>
      </p:nvGrpSpPr>
      <p:grpSpPr>
        <a:xfrm>
          <a:off x="0" y="0"/>
          <a:ext cx="0" cy="0"/>
          <a:chOff x="0" y="0"/>
          <a:chExt cx="0" cy="0"/>
        </a:xfrm>
      </p:grpSpPr>
      <p:sp>
        <p:nvSpPr>
          <p:cNvPr id="136" name="Google Shape;136;p4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43"/>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38" name="Google Shape;138;p4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4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4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41" name="Shape 141"/>
        <p:cNvGrpSpPr/>
        <p:nvPr/>
      </p:nvGrpSpPr>
      <p:grpSpPr>
        <a:xfrm>
          <a:off x="0" y="0"/>
          <a:ext cx="0" cy="0"/>
          <a:chOff x="0" y="0"/>
          <a:chExt cx="0" cy="0"/>
        </a:xfrm>
      </p:grpSpPr>
      <p:sp>
        <p:nvSpPr>
          <p:cNvPr id="142" name="Google Shape;142;p44"/>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44"/>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44" name="Google Shape;144;p4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4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4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7" name="Shape 27"/>
        <p:cNvGrpSpPr/>
        <p:nvPr/>
      </p:nvGrpSpPr>
      <p:grpSpPr>
        <a:xfrm>
          <a:off x="0" y="0"/>
          <a:ext cx="0" cy="0"/>
          <a:chOff x="0" y="0"/>
          <a:chExt cx="0" cy="0"/>
        </a:xfrm>
      </p:grpSpPr>
      <p:sp>
        <p:nvSpPr>
          <p:cNvPr id="28" name="Google Shape;28;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9"/>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30" name="Google Shape;30;p2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type="secHead">
  <p:cSld name="SECTION_HEADER">
    <p:spTree>
      <p:nvGrpSpPr>
        <p:cNvPr id="33" name="Shape 33"/>
        <p:cNvGrpSpPr/>
        <p:nvPr/>
      </p:nvGrpSpPr>
      <p:grpSpPr>
        <a:xfrm>
          <a:off x="0" y="0"/>
          <a:ext cx="0" cy="0"/>
          <a:chOff x="0" y="0"/>
          <a:chExt cx="0" cy="0"/>
        </a:xfrm>
      </p:grpSpPr>
      <p:sp>
        <p:nvSpPr>
          <p:cNvPr id="34" name="Google Shape;34;p30"/>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4000"/>
              <a:buFont typeface="Century Gothic"/>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0"/>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cap="none">
                <a:solidFill>
                  <a:schemeClr val="accent1"/>
                </a:solidFill>
              </a:defRPr>
            </a:lvl1pPr>
            <a:lvl2pPr indent="-228600" lvl="1" marL="914400" algn="l">
              <a:lnSpc>
                <a:spcPct val="100000"/>
              </a:lnSpc>
              <a:spcBef>
                <a:spcPts val="1000"/>
              </a:spcBef>
              <a:spcAft>
                <a:spcPts val="0"/>
              </a:spcAft>
              <a:buSzPts val="1440"/>
              <a:buNone/>
              <a:defRPr sz="1800">
                <a:solidFill>
                  <a:schemeClr val="lt1"/>
                </a:solidFill>
              </a:defRPr>
            </a:lvl2pPr>
            <a:lvl3pPr indent="-228600" lvl="2" marL="1371600" algn="l">
              <a:lnSpc>
                <a:spcPct val="100000"/>
              </a:lnSpc>
              <a:spcBef>
                <a:spcPts val="1000"/>
              </a:spcBef>
              <a:spcAft>
                <a:spcPts val="0"/>
              </a:spcAft>
              <a:buSzPts val="1280"/>
              <a:buNone/>
              <a:defRPr sz="1600">
                <a:solidFill>
                  <a:schemeClr val="lt1"/>
                </a:solidFill>
              </a:defRPr>
            </a:lvl3pPr>
            <a:lvl4pPr indent="-228600" lvl="3" marL="1828800" algn="l">
              <a:lnSpc>
                <a:spcPct val="100000"/>
              </a:lnSpc>
              <a:spcBef>
                <a:spcPts val="1000"/>
              </a:spcBef>
              <a:spcAft>
                <a:spcPts val="0"/>
              </a:spcAft>
              <a:buSzPts val="1120"/>
              <a:buNone/>
              <a:defRPr sz="1400">
                <a:solidFill>
                  <a:schemeClr val="lt1"/>
                </a:solidFill>
              </a:defRPr>
            </a:lvl4pPr>
            <a:lvl5pPr indent="-228600" lvl="4" marL="2286000" algn="l">
              <a:lnSpc>
                <a:spcPct val="100000"/>
              </a:lnSpc>
              <a:spcBef>
                <a:spcPts val="1000"/>
              </a:spcBef>
              <a:spcAft>
                <a:spcPts val="0"/>
              </a:spcAft>
              <a:buSzPts val="1120"/>
              <a:buNone/>
              <a:defRPr sz="1400">
                <a:solidFill>
                  <a:schemeClr val="lt1"/>
                </a:solidFill>
              </a:defRPr>
            </a:lvl5pPr>
            <a:lvl6pPr indent="-228600" lvl="5" marL="2743200" algn="l">
              <a:lnSpc>
                <a:spcPct val="100000"/>
              </a:lnSpc>
              <a:spcBef>
                <a:spcPts val="1000"/>
              </a:spcBef>
              <a:spcAft>
                <a:spcPts val="0"/>
              </a:spcAft>
              <a:buSzPts val="1120"/>
              <a:buNone/>
              <a:defRPr sz="1400">
                <a:solidFill>
                  <a:schemeClr val="lt1"/>
                </a:solidFill>
              </a:defRPr>
            </a:lvl6pPr>
            <a:lvl7pPr indent="-228600" lvl="6" marL="3200400" algn="l">
              <a:lnSpc>
                <a:spcPct val="100000"/>
              </a:lnSpc>
              <a:spcBef>
                <a:spcPts val="1000"/>
              </a:spcBef>
              <a:spcAft>
                <a:spcPts val="0"/>
              </a:spcAft>
              <a:buSzPts val="1120"/>
              <a:buNone/>
              <a:defRPr sz="1400">
                <a:solidFill>
                  <a:schemeClr val="lt1"/>
                </a:solidFill>
              </a:defRPr>
            </a:lvl7pPr>
            <a:lvl8pPr indent="-228600" lvl="7" marL="3657600" algn="l">
              <a:lnSpc>
                <a:spcPct val="100000"/>
              </a:lnSpc>
              <a:spcBef>
                <a:spcPts val="1000"/>
              </a:spcBef>
              <a:spcAft>
                <a:spcPts val="0"/>
              </a:spcAft>
              <a:buSzPts val="1120"/>
              <a:buNone/>
              <a:defRPr sz="1400">
                <a:solidFill>
                  <a:schemeClr val="lt1"/>
                </a:solidFill>
              </a:defRPr>
            </a:lvl8pPr>
            <a:lvl9pPr indent="-228600" lvl="8" marL="4114800" algn="l">
              <a:lnSpc>
                <a:spcPct val="100000"/>
              </a:lnSpc>
              <a:spcBef>
                <a:spcPts val="1000"/>
              </a:spcBef>
              <a:spcAft>
                <a:spcPts val="0"/>
              </a:spcAft>
              <a:buSzPts val="1120"/>
              <a:buNone/>
              <a:defRPr sz="1400">
                <a:solidFill>
                  <a:schemeClr val="lt1"/>
                </a:solidFill>
              </a:defRPr>
            </a:lvl9pPr>
          </a:lstStyle>
          <a:p/>
        </p:txBody>
      </p:sp>
      <p:sp>
        <p:nvSpPr>
          <p:cNvPr id="36" name="Google Shape;36;p3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9" name="Shape 39"/>
        <p:cNvGrpSpPr/>
        <p:nvPr/>
      </p:nvGrpSpPr>
      <p:grpSpPr>
        <a:xfrm>
          <a:off x="0" y="0"/>
          <a:ext cx="0" cy="0"/>
          <a:chOff x="0" y="0"/>
          <a:chExt cx="0" cy="0"/>
        </a:xfrm>
      </p:grpSpPr>
      <p:sp>
        <p:nvSpPr>
          <p:cNvPr id="40" name="Google Shape;40;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1"/>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2" name="Google Shape;42;p31"/>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43" name="Google Shape;43;p3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6" name="Shape 46"/>
        <p:cNvGrpSpPr/>
        <p:nvPr/>
      </p:nvGrpSpPr>
      <p:grpSpPr>
        <a:xfrm>
          <a:off x="0" y="0"/>
          <a:ext cx="0" cy="0"/>
          <a:chOff x="0" y="0"/>
          <a:chExt cx="0" cy="0"/>
        </a:xfrm>
      </p:grpSpPr>
      <p:sp>
        <p:nvSpPr>
          <p:cNvPr id="47" name="Google Shape;47;p3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42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2"/>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49" name="Google Shape;49;p32"/>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50" name="Google Shape;50;p32"/>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solidFill>
                  <a:schemeClr val="accent1"/>
                </a:solidFill>
              </a:defRPr>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51" name="Google Shape;51;p32"/>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sz="1800"/>
            </a:lvl1pPr>
            <a:lvl2pPr indent="-309880" lvl="1" marL="914400" algn="l">
              <a:lnSpc>
                <a:spcPct val="100000"/>
              </a:lnSpc>
              <a:spcBef>
                <a:spcPts val="1000"/>
              </a:spcBef>
              <a:spcAft>
                <a:spcPts val="0"/>
              </a:spcAft>
              <a:buSzPts val="1280"/>
              <a:buChar char="►"/>
              <a:defRPr sz="1600"/>
            </a:lvl2pPr>
            <a:lvl3pPr indent="-299719" lvl="2" marL="1371600" algn="l">
              <a:lnSpc>
                <a:spcPct val="100000"/>
              </a:lnSpc>
              <a:spcBef>
                <a:spcPts val="1000"/>
              </a:spcBef>
              <a:spcAft>
                <a:spcPts val="0"/>
              </a:spcAft>
              <a:buSzPts val="1120"/>
              <a:buChar char="►"/>
              <a:defRPr sz="1400"/>
            </a:lvl3pPr>
            <a:lvl4pPr indent="-289560" lvl="3" marL="1828800" algn="l">
              <a:lnSpc>
                <a:spcPct val="100000"/>
              </a:lnSpc>
              <a:spcBef>
                <a:spcPts val="1000"/>
              </a:spcBef>
              <a:spcAft>
                <a:spcPts val="0"/>
              </a:spcAft>
              <a:buSzPts val="960"/>
              <a:buChar char="►"/>
              <a:defRPr sz="1200"/>
            </a:lvl4pPr>
            <a:lvl5pPr indent="-289560" lvl="4" marL="2286000" algn="l">
              <a:lnSpc>
                <a:spcPct val="100000"/>
              </a:lnSpc>
              <a:spcBef>
                <a:spcPts val="1000"/>
              </a:spcBef>
              <a:spcAft>
                <a:spcPts val="0"/>
              </a:spcAft>
              <a:buSzPts val="960"/>
              <a:buChar char="►"/>
              <a:defRPr sz="1200"/>
            </a:lvl5pPr>
            <a:lvl6pPr indent="-289560" lvl="5" marL="2743200" algn="l">
              <a:lnSpc>
                <a:spcPct val="100000"/>
              </a:lnSpc>
              <a:spcBef>
                <a:spcPts val="1000"/>
              </a:spcBef>
              <a:spcAft>
                <a:spcPts val="0"/>
              </a:spcAft>
              <a:buSzPts val="960"/>
              <a:buChar char="►"/>
              <a:defRPr sz="1200"/>
            </a:lvl6pPr>
            <a:lvl7pPr indent="-289560" lvl="6" marL="3200400" algn="l">
              <a:lnSpc>
                <a:spcPct val="100000"/>
              </a:lnSpc>
              <a:spcBef>
                <a:spcPts val="1000"/>
              </a:spcBef>
              <a:spcAft>
                <a:spcPts val="0"/>
              </a:spcAft>
              <a:buSzPts val="960"/>
              <a:buChar char="►"/>
              <a:defRPr sz="1200"/>
            </a:lvl7pPr>
            <a:lvl8pPr indent="-289559" lvl="7" marL="3657600" algn="l">
              <a:lnSpc>
                <a:spcPct val="100000"/>
              </a:lnSpc>
              <a:spcBef>
                <a:spcPts val="1000"/>
              </a:spcBef>
              <a:spcAft>
                <a:spcPts val="0"/>
              </a:spcAft>
              <a:buSzPts val="960"/>
              <a:buChar char="►"/>
              <a:defRPr sz="1200"/>
            </a:lvl8pPr>
            <a:lvl9pPr indent="-289559" lvl="8" marL="4114800" algn="l">
              <a:lnSpc>
                <a:spcPct val="100000"/>
              </a:lnSpc>
              <a:spcBef>
                <a:spcPts val="1000"/>
              </a:spcBef>
              <a:spcAft>
                <a:spcPts val="0"/>
              </a:spcAft>
              <a:buSzPts val="960"/>
              <a:buChar char="►"/>
              <a:defRPr sz="1200"/>
            </a:lvl9pPr>
          </a:lstStyle>
          <a:p/>
        </p:txBody>
      </p:sp>
      <p:sp>
        <p:nvSpPr>
          <p:cNvPr id="52" name="Google Shape;52;p3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uniquement" type="titleOnly">
  <p:cSld name="TITLE_ONLY">
    <p:spTree>
      <p:nvGrpSpPr>
        <p:cNvPr id="55" name="Shape 55"/>
        <p:cNvGrpSpPr/>
        <p:nvPr/>
      </p:nvGrpSpPr>
      <p:grpSpPr>
        <a:xfrm>
          <a:off x="0" y="0"/>
          <a:ext cx="0" cy="0"/>
          <a:chOff x="0" y="0"/>
          <a:chExt cx="0" cy="0"/>
        </a:xfrm>
      </p:grpSpPr>
      <p:sp>
        <p:nvSpPr>
          <p:cNvPr id="56" name="Google Shape;56;p3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3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60" name="Shape 60"/>
        <p:cNvGrpSpPr/>
        <p:nvPr/>
      </p:nvGrpSpPr>
      <p:grpSpPr>
        <a:xfrm>
          <a:off x="0" y="0"/>
          <a:ext cx="0" cy="0"/>
          <a:chOff x="0" y="0"/>
          <a:chExt cx="0" cy="0"/>
        </a:xfrm>
      </p:grpSpPr>
      <p:sp>
        <p:nvSpPr>
          <p:cNvPr id="61" name="Google Shape;61;p3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64" name="Shape 64"/>
        <p:cNvGrpSpPr/>
        <p:nvPr/>
      </p:nvGrpSpPr>
      <p:grpSpPr>
        <a:xfrm>
          <a:off x="0" y="0"/>
          <a:ext cx="0" cy="0"/>
          <a:chOff x="0" y="0"/>
          <a:chExt cx="0" cy="0"/>
        </a:xfrm>
      </p:grpSpPr>
      <p:sp>
        <p:nvSpPr>
          <p:cNvPr id="65" name="Google Shape;65;p35"/>
          <p:cNvSpPr txBox="1"/>
          <p:nvPr>
            <p:ph type="title"/>
          </p:nvPr>
        </p:nvSpPr>
        <p:spPr>
          <a:xfrm>
            <a:off x="1154954" y="1447800"/>
            <a:ext cx="3401064" cy="1447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2"/>
              </a:buClr>
              <a:buSzPts val="2400"/>
              <a:buFont typeface="Century Gothic"/>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5"/>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lnSpc>
                <a:spcPct val="100000"/>
              </a:lnSpc>
              <a:spcBef>
                <a:spcPts val="1000"/>
              </a:spcBef>
              <a:spcAft>
                <a:spcPts val="0"/>
              </a:spcAft>
              <a:buSzPts val="1600"/>
              <a:buChar char="►"/>
              <a:defRPr sz="2000"/>
            </a:lvl1pPr>
            <a:lvl2pPr indent="-320040" lvl="1" marL="914400" algn="l">
              <a:lnSpc>
                <a:spcPct val="100000"/>
              </a:lnSpc>
              <a:spcBef>
                <a:spcPts val="1000"/>
              </a:spcBef>
              <a:spcAft>
                <a:spcPts val="0"/>
              </a:spcAft>
              <a:buSzPts val="1440"/>
              <a:buChar char="►"/>
              <a:defRPr sz="1800"/>
            </a:lvl2pPr>
            <a:lvl3pPr indent="-309880" lvl="2" marL="1371600" algn="l">
              <a:lnSpc>
                <a:spcPct val="100000"/>
              </a:lnSpc>
              <a:spcBef>
                <a:spcPts val="1000"/>
              </a:spcBef>
              <a:spcAft>
                <a:spcPts val="0"/>
              </a:spcAft>
              <a:buSzPts val="1280"/>
              <a:buChar char="►"/>
              <a:defRPr sz="1600"/>
            </a:lvl3pPr>
            <a:lvl4pPr indent="-299719" lvl="3" marL="1828800" algn="l">
              <a:lnSpc>
                <a:spcPct val="100000"/>
              </a:lnSpc>
              <a:spcBef>
                <a:spcPts val="1000"/>
              </a:spcBef>
              <a:spcAft>
                <a:spcPts val="0"/>
              </a:spcAft>
              <a:buSzPts val="1120"/>
              <a:buChar char="►"/>
              <a:defRPr sz="1400"/>
            </a:lvl4pPr>
            <a:lvl5pPr indent="-299720" lvl="4" marL="2286000" algn="l">
              <a:lnSpc>
                <a:spcPct val="100000"/>
              </a:lnSpc>
              <a:spcBef>
                <a:spcPts val="1000"/>
              </a:spcBef>
              <a:spcAft>
                <a:spcPts val="0"/>
              </a:spcAft>
              <a:buSzPts val="1120"/>
              <a:buChar char="►"/>
              <a:defRPr sz="1400"/>
            </a:lvl5pPr>
            <a:lvl6pPr indent="-299720" lvl="5" marL="2743200" algn="l">
              <a:lnSpc>
                <a:spcPct val="100000"/>
              </a:lnSpc>
              <a:spcBef>
                <a:spcPts val="1000"/>
              </a:spcBef>
              <a:spcAft>
                <a:spcPts val="0"/>
              </a:spcAft>
              <a:buSzPts val="1120"/>
              <a:buChar char="►"/>
              <a:defRPr sz="1400"/>
            </a:lvl6pPr>
            <a:lvl7pPr indent="-299720" lvl="6" marL="3200400" algn="l">
              <a:lnSpc>
                <a:spcPct val="100000"/>
              </a:lnSpc>
              <a:spcBef>
                <a:spcPts val="1000"/>
              </a:spcBef>
              <a:spcAft>
                <a:spcPts val="0"/>
              </a:spcAft>
              <a:buSzPts val="1120"/>
              <a:buChar char="►"/>
              <a:defRPr sz="1400"/>
            </a:lvl7pPr>
            <a:lvl8pPr indent="-299720" lvl="7" marL="3657600" algn="l">
              <a:lnSpc>
                <a:spcPct val="100000"/>
              </a:lnSpc>
              <a:spcBef>
                <a:spcPts val="1000"/>
              </a:spcBef>
              <a:spcAft>
                <a:spcPts val="0"/>
              </a:spcAft>
              <a:buSzPts val="1120"/>
              <a:buChar char="►"/>
              <a:defRPr sz="1400"/>
            </a:lvl8pPr>
            <a:lvl9pPr indent="-299720" lvl="8" marL="4114800" algn="l">
              <a:lnSpc>
                <a:spcPct val="100000"/>
              </a:lnSpc>
              <a:spcBef>
                <a:spcPts val="1000"/>
              </a:spcBef>
              <a:spcAft>
                <a:spcPts val="0"/>
              </a:spcAft>
              <a:buSzPts val="1120"/>
              <a:buChar char="►"/>
              <a:defRPr sz="1400"/>
            </a:lvl9pPr>
          </a:lstStyle>
          <a:p/>
        </p:txBody>
      </p:sp>
      <p:sp>
        <p:nvSpPr>
          <p:cNvPr id="67" name="Google Shape;67;p35"/>
          <p:cNvSpPr txBox="1"/>
          <p:nvPr>
            <p:ph idx="2" type="body"/>
          </p:nvPr>
        </p:nvSpPr>
        <p:spPr>
          <a:xfrm>
            <a:off x="1154954"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68" name="Google Shape;68;p3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71" name="Shape 71"/>
        <p:cNvGrpSpPr/>
        <p:nvPr/>
      </p:nvGrpSpPr>
      <p:grpSpPr>
        <a:xfrm>
          <a:off x="0" y="0"/>
          <a:ext cx="0" cy="0"/>
          <a:chOff x="0" y="0"/>
          <a:chExt cx="0" cy="0"/>
        </a:xfrm>
      </p:grpSpPr>
      <p:sp>
        <p:nvSpPr>
          <p:cNvPr id="72" name="Google Shape;72;p36"/>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2"/>
              </a:buClr>
              <a:buSzPts val="3600"/>
              <a:buFont typeface="Century Gothic"/>
              <a:buNone/>
              <a:defRPr b="0"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6"/>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74" name="Google Shape;74;p36"/>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75" name="Google Shape;75;p3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17.png"/><Relationship Id="rId2" Type="http://schemas.openxmlformats.org/officeDocument/2006/relationships/image" Target="../media/image6.png"/><Relationship Id="rId3" Type="http://schemas.openxmlformats.org/officeDocument/2006/relationships/image" Target="../media/image19.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5.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27"/>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27"/>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27"/>
          <p:cNvSpPr/>
          <p:nvPr/>
        </p:nvSpPr>
        <p:spPr>
          <a:xfrm>
            <a:off x="8609012" y="1676400"/>
            <a:ext cx="2819400" cy="2819400"/>
          </a:xfrm>
          <a:prstGeom prst="ellipse">
            <a:avLst/>
          </a:prstGeom>
          <a:gradFill>
            <a:gsLst>
              <a:gs pos="0">
                <a:srgbClr val="78C4F1">
                  <a:alpha val="5882"/>
                </a:srgbClr>
              </a:gs>
              <a:gs pos="36000">
                <a:srgbClr val="78C4F1">
                  <a:alpha val="5098"/>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 name="Google Shape;13;p27"/>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27"/>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5" name="Google Shape;15;p2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7" name="Google Shape;17;p2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lnSpc>
                <a:spcPct val="100000"/>
              </a:lnSpc>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lnSpc>
                <a:spcPct val="100000"/>
              </a:lnSpc>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lnSpc>
                <a:spcPct val="100000"/>
              </a:lnSpc>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2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2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2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800"/>
              <a:buFont typeface="Arial"/>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hyperlink" Target="https://localhost/accidents/with_no_decision" TargetMode="External"/><Relationship Id="rId7" Type="http://schemas.openxmlformats.org/officeDocument/2006/relationships/hyperlink" Target="https://localhost/accidents/save_decis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hyperlink" Target="https://localhost/accidents/store/data&amp;predict"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localhost/users/create_new" TargetMode="External"/><Relationship Id="rId4" Type="http://schemas.openxmlformats.org/officeDocument/2006/relationships/hyperlink" Target="https://localhost/users/login" TargetMode="External"/><Relationship Id="rId9" Type="http://schemas.openxmlformats.org/officeDocument/2006/relationships/image" Target="../media/image13.png"/><Relationship Id="rId5" Type="http://schemas.openxmlformats.org/officeDocument/2006/relationships/hyperlink" Target="https://localhost/accidents/with_no_decision" TargetMode="External"/><Relationship Id="rId6" Type="http://schemas.openxmlformats.org/officeDocument/2006/relationships/hyperlink" Target="https://localhost/accidents/save_decision" TargetMode="External"/><Relationship Id="rId7" Type="http://schemas.openxmlformats.org/officeDocument/2006/relationships/image" Target="../media/image11.png"/><Relationship Id="rId8"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hyperlink" Target="https://localhost/users/create_new" TargetMode="External"/><Relationship Id="rId7" Type="http://schemas.openxmlformats.org/officeDocument/2006/relationships/hyperlink" Target="https://localhost/users/logi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hyperlink" Target="https://localhost/accidents/store/data&amp;predict" TargetMode="External"/><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descr="liens de chaîne" id="152" name="Google Shape;152;p1"/>
          <p:cNvPicPr preferRelativeResize="0"/>
          <p:nvPr/>
        </p:nvPicPr>
        <p:blipFill rotWithShape="1">
          <a:blip r:embed="rId4">
            <a:alphaModFix amt="25000"/>
          </a:blip>
          <a:srcRect b="0" l="0" r="9091" t="23391"/>
          <a:stretch/>
        </p:blipFill>
        <p:spPr>
          <a:xfrm>
            <a:off x="20" y="10"/>
            <a:ext cx="12191980" cy="6857990"/>
          </a:xfrm>
          <a:prstGeom prst="rect">
            <a:avLst/>
          </a:prstGeom>
          <a:noFill/>
          <a:ln>
            <a:noFill/>
          </a:ln>
        </p:spPr>
      </p:pic>
      <p:sp>
        <p:nvSpPr>
          <p:cNvPr id="153" name="Google Shape;153;p1"/>
          <p:cNvSpPr txBox="1"/>
          <p:nvPr>
            <p:ph type="ctrTitle"/>
          </p:nvPr>
        </p:nvSpPr>
        <p:spPr>
          <a:xfrm>
            <a:off x="1092325" y="851805"/>
            <a:ext cx="10696904" cy="33295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4800"/>
              <a:buFont typeface="Century Gothic"/>
              <a:buNone/>
            </a:pPr>
            <a:r>
              <a:rPr lang="fr-FR" sz="4800">
                <a:solidFill>
                  <a:srgbClr val="92D050"/>
                </a:solidFill>
                <a:latin typeface="Century Gothic"/>
                <a:ea typeface="Century Gothic"/>
                <a:cs typeface="Century Gothic"/>
                <a:sym typeface="Century Gothic"/>
              </a:rPr>
              <a:t>RouteGuard AI</a:t>
            </a:r>
            <a:br>
              <a:rPr lang="fr-FR" sz="4800">
                <a:latin typeface="Century Gothic"/>
                <a:ea typeface="Century Gothic"/>
                <a:cs typeface="Century Gothic"/>
                <a:sym typeface="Century Gothic"/>
              </a:rPr>
            </a:br>
            <a:r>
              <a:rPr lang="fr-FR" sz="2800">
                <a:latin typeface="Century Gothic"/>
                <a:ea typeface="Century Gothic"/>
                <a:cs typeface="Century Gothic"/>
                <a:sym typeface="Century Gothic"/>
              </a:rPr>
              <a:t>Solution d’assistance de centre d’appel d’urgence routière</a:t>
            </a:r>
            <a:br>
              <a:rPr lang="fr-FR" sz="4800">
                <a:latin typeface="Century Gothic"/>
                <a:ea typeface="Century Gothic"/>
                <a:cs typeface="Century Gothic"/>
                <a:sym typeface="Century Gothic"/>
              </a:rPr>
            </a:br>
            <a:endParaRPr>
              <a:latin typeface="Century Gothic"/>
              <a:ea typeface="Century Gothic"/>
              <a:cs typeface="Century Gothic"/>
              <a:sym typeface="Century Gothic"/>
            </a:endParaRPr>
          </a:p>
        </p:txBody>
      </p:sp>
      <p:sp>
        <p:nvSpPr>
          <p:cNvPr id="154" name="Google Shape;154;p1"/>
          <p:cNvSpPr txBox="1"/>
          <p:nvPr>
            <p:ph idx="1" type="subTitle"/>
          </p:nvPr>
        </p:nvSpPr>
        <p:spPr>
          <a:xfrm>
            <a:off x="1154955" y="4181385"/>
            <a:ext cx="8825658" cy="1594184"/>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SzPct val="79999"/>
              <a:buNone/>
            </a:pPr>
            <a:r>
              <a:rPr lang="fr-FR" sz="3100">
                <a:latin typeface="Century Gothic"/>
                <a:ea typeface="Century Gothic"/>
                <a:cs typeface="Century Gothic"/>
                <a:sym typeface="Century Gothic"/>
              </a:rPr>
              <a:t>Cahier des charges</a:t>
            </a:r>
            <a:endParaRPr>
              <a:latin typeface="Century Gothic"/>
              <a:ea typeface="Century Gothic"/>
              <a:cs typeface="Century Gothic"/>
              <a:sym typeface="Century Gothic"/>
            </a:endParaRPr>
          </a:p>
          <a:p>
            <a:pPr indent="0" lvl="0" marL="0" rtl="0" algn="l">
              <a:lnSpc>
                <a:spcPct val="100000"/>
              </a:lnSpc>
              <a:spcBef>
                <a:spcPts val="1000"/>
              </a:spcBef>
              <a:spcAft>
                <a:spcPts val="0"/>
              </a:spcAft>
              <a:buSzPct val="80000"/>
              <a:buNone/>
            </a:pPr>
            <a:r>
              <a:rPr lang="fr-FR" sz="1900">
                <a:solidFill>
                  <a:srgbClr val="DDEDAC"/>
                </a:solidFill>
                <a:latin typeface="Century Gothic"/>
                <a:ea typeface="Century Gothic"/>
                <a:cs typeface="Century Gothic"/>
                <a:sym typeface="Century Gothic"/>
              </a:rPr>
              <a:t>Christophe Blanchet</a:t>
            </a:r>
            <a:endParaRPr/>
          </a:p>
          <a:p>
            <a:pPr indent="0" lvl="0" marL="0" rtl="0" algn="l">
              <a:lnSpc>
                <a:spcPct val="100000"/>
              </a:lnSpc>
              <a:spcBef>
                <a:spcPts val="1000"/>
              </a:spcBef>
              <a:spcAft>
                <a:spcPts val="0"/>
              </a:spcAft>
              <a:buSzPct val="80000"/>
              <a:buNone/>
            </a:pPr>
            <a:r>
              <a:rPr lang="fr-FR" sz="1900">
                <a:solidFill>
                  <a:srgbClr val="DDEDAC"/>
                </a:solidFill>
                <a:latin typeface="Century Gothic"/>
                <a:ea typeface="Century Gothic"/>
                <a:cs typeface="Century Gothic"/>
                <a:sym typeface="Century Gothic"/>
              </a:rPr>
              <a:t>Joao Nietto</a:t>
            </a:r>
            <a:endParaRPr sz="1900">
              <a:solidFill>
                <a:srgbClr val="DDEDAC"/>
              </a:solidFill>
              <a:latin typeface="Century Gothic"/>
              <a:ea typeface="Century Gothic"/>
              <a:cs typeface="Century Gothic"/>
              <a:sym typeface="Century Gothic"/>
            </a:endParaRPr>
          </a:p>
          <a:p>
            <a:pPr indent="0" lvl="0" marL="0" rtl="0" algn="l">
              <a:lnSpc>
                <a:spcPct val="100000"/>
              </a:lnSpc>
              <a:spcBef>
                <a:spcPts val="1000"/>
              </a:spcBef>
              <a:spcAft>
                <a:spcPts val="0"/>
              </a:spcAft>
              <a:buSzPct val="80000"/>
              <a:buNone/>
            </a:pPr>
            <a:r>
              <a:rPr lang="fr-FR" sz="1900" cap="none">
                <a:solidFill>
                  <a:srgbClr val="DDEDAC"/>
                </a:solidFill>
                <a:latin typeface="Century Gothic"/>
                <a:ea typeface="Century Gothic"/>
                <a:cs typeface="Century Gothic"/>
                <a:sym typeface="Century Gothic"/>
              </a:rPr>
              <a:t>Raphaël Scheiwiller</a:t>
            </a:r>
            <a:endParaRPr sz="1900" cap="none">
              <a:solidFill>
                <a:srgbClr val="DDEDAC"/>
              </a:solidFill>
              <a:latin typeface="Century Gothic"/>
              <a:ea typeface="Century Gothic"/>
              <a:cs typeface="Century Gothic"/>
              <a:sym typeface="Century Gothic"/>
            </a:endParaRPr>
          </a:p>
          <a:p>
            <a:pPr indent="0" lvl="0" marL="0" rtl="0" algn="l">
              <a:lnSpc>
                <a:spcPct val="100000"/>
              </a:lnSpc>
              <a:spcBef>
                <a:spcPts val="1000"/>
              </a:spcBef>
              <a:spcAft>
                <a:spcPts val="0"/>
              </a:spcAft>
              <a:buSzPct val="80000"/>
              <a:buNone/>
            </a:pPr>
            <a:r>
              <a:t/>
            </a:r>
            <a:endParaRPr>
              <a:latin typeface="Century Gothic"/>
              <a:ea typeface="Century Gothic"/>
              <a:cs typeface="Century Gothic"/>
              <a:sym typeface="Century Gothic"/>
            </a:endParaRPr>
          </a:p>
        </p:txBody>
      </p:sp>
      <p:sp>
        <p:nvSpPr>
          <p:cNvPr id="155" name="Google Shape;155;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ph type="title"/>
          </p:nvPr>
        </p:nvSpPr>
        <p:spPr>
          <a:xfrm>
            <a:off x="375385" y="452718"/>
            <a:ext cx="11816615"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Workflows - Opérateur</a:t>
            </a:r>
            <a:br>
              <a:rPr lang="fr-FR"/>
            </a:br>
            <a:r>
              <a:rPr lang="fr-FR" sz="2400">
                <a:solidFill>
                  <a:srgbClr val="DEEEAD"/>
                </a:solidFill>
              </a:rPr>
              <a:t>Récupération des accidents non traités et prise de décision intervention</a:t>
            </a:r>
            <a:endParaRPr>
              <a:solidFill>
                <a:srgbClr val="DEEEAD"/>
              </a:solidFill>
            </a:endParaRPr>
          </a:p>
        </p:txBody>
      </p:sp>
      <p:sp>
        <p:nvSpPr>
          <p:cNvPr id="309" name="Google Shape;309;p53"/>
          <p:cNvSpPr/>
          <p:nvPr/>
        </p:nvSpPr>
        <p:spPr>
          <a:xfrm>
            <a:off x="10178741" y="2199948"/>
            <a:ext cx="1023816" cy="1125415"/>
          </a:xfrm>
          <a:prstGeom prst="flowChartMagneticDisk">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SGDB</a:t>
            </a:r>
            <a:endParaRPr b="0" i="0" sz="1400" u="none" cap="none" strike="noStrike">
              <a:solidFill>
                <a:srgbClr val="000000"/>
              </a:solidFill>
              <a:latin typeface="Arial"/>
              <a:ea typeface="Arial"/>
              <a:cs typeface="Arial"/>
              <a:sym typeface="Arial"/>
            </a:endParaRPr>
          </a:p>
        </p:txBody>
      </p:sp>
      <p:sp>
        <p:nvSpPr>
          <p:cNvPr id="310" name="Google Shape;310;p53"/>
          <p:cNvSpPr/>
          <p:nvPr/>
        </p:nvSpPr>
        <p:spPr>
          <a:xfrm>
            <a:off x="2023552" y="2527954"/>
            <a:ext cx="1414857" cy="3410944"/>
          </a:xfrm>
          <a:prstGeom prst="flowChartPredefinedProcess">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GUI</a:t>
            </a:r>
            <a:endParaRPr b="0" i="0" sz="1400" u="none" cap="none" strike="noStrike">
              <a:solidFill>
                <a:srgbClr val="000000"/>
              </a:solidFill>
              <a:latin typeface="Arial"/>
              <a:ea typeface="Arial"/>
              <a:cs typeface="Arial"/>
              <a:sym typeface="Arial"/>
            </a:endParaRPr>
          </a:p>
        </p:txBody>
      </p:sp>
      <p:pic>
        <p:nvPicPr>
          <p:cNvPr descr="Opérateur de centre d'appels - Icônes gens gratuites" id="311" name="Google Shape;311;p53"/>
          <p:cNvPicPr preferRelativeResize="0"/>
          <p:nvPr/>
        </p:nvPicPr>
        <p:blipFill rotWithShape="1">
          <a:blip r:embed="rId3">
            <a:alphaModFix/>
          </a:blip>
          <a:srcRect b="0" l="0" r="0" t="0"/>
          <a:stretch/>
        </p:blipFill>
        <p:spPr>
          <a:xfrm>
            <a:off x="802965" y="3672065"/>
            <a:ext cx="914827" cy="914827"/>
          </a:xfrm>
          <a:prstGeom prst="rect">
            <a:avLst/>
          </a:prstGeom>
          <a:noFill/>
          <a:ln>
            <a:noFill/>
          </a:ln>
        </p:spPr>
      </p:pic>
      <p:pic>
        <p:nvPicPr>
          <p:cNvPr descr="Une image contenant noir, obscurité&#10;&#10;Description générée automatiquement" id="312" name="Google Shape;312;p53"/>
          <p:cNvPicPr preferRelativeResize="0"/>
          <p:nvPr/>
        </p:nvPicPr>
        <p:blipFill rotWithShape="1">
          <a:blip r:embed="rId4">
            <a:alphaModFix/>
          </a:blip>
          <a:srcRect b="0" l="0" r="0" t="0"/>
          <a:stretch/>
        </p:blipFill>
        <p:spPr>
          <a:xfrm>
            <a:off x="10330838" y="4969250"/>
            <a:ext cx="867080" cy="867080"/>
          </a:xfrm>
          <a:prstGeom prst="rect">
            <a:avLst/>
          </a:prstGeom>
          <a:noFill/>
          <a:ln>
            <a:noFill/>
          </a:ln>
        </p:spPr>
      </p:pic>
      <p:sp>
        <p:nvSpPr>
          <p:cNvPr id="313" name="Google Shape;313;p53"/>
          <p:cNvSpPr txBox="1"/>
          <p:nvPr/>
        </p:nvSpPr>
        <p:spPr>
          <a:xfrm>
            <a:off x="10025657" y="4521708"/>
            <a:ext cx="156824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Prédiction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Modèle ML</a:t>
            </a:r>
            <a:endParaRPr b="0" i="0" sz="1400" u="none" cap="none" strike="noStrike">
              <a:solidFill>
                <a:schemeClr val="lt1"/>
              </a:solidFill>
              <a:latin typeface="Arial"/>
              <a:ea typeface="Arial"/>
              <a:cs typeface="Arial"/>
              <a:sym typeface="Arial"/>
            </a:endParaRPr>
          </a:p>
        </p:txBody>
      </p:sp>
      <p:sp>
        <p:nvSpPr>
          <p:cNvPr id="314" name="Google Shape;314;p53"/>
          <p:cNvSpPr/>
          <p:nvPr/>
        </p:nvSpPr>
        <p:spPr>
          <a:xfrm>
            <a:off x="7376744" y="1777042"/>
            <a:ext cx="1345679" cy="4836563"/>
          </a:xfrm>
          <a:prstGeom prst="rect">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pic>
        <p:nvPicPr>
          <p:cNvPr descr="Une image contenant noir, obscurité&#10;&#10;Description générée automatiquement" id="315" name="Google Shape;315;p53"/>
          <p:cNvPicPr preferRelativeResize="0"/>
          <p:nvPr/>
        </p:nvPicPr>
        <p:blipFill rotWithShape="1">
          <a:blip r:embed="rId5">
            <a:alphaModFix/>
          </a:blip>
          <a:srcRect b="0" l="0" r="0" t="0"/>
          <a:stretch/>
        </p:blipFill>
        <p:spPr>
          <a:xfrm>
            <a:off x="7517100" y="3672065"/>
            <a:ext cx="1075129" cy="1075129"/>
          </a:xfrm>
          <a:prstGeom prst="rect">
            <a:avLst/>
          </a:prstGeom>
          <a:noFill/>
          <a:ln>
            <a:noFill/>
          </a:ln>
        </p:spPr>
      </p:pic>
      <p:sp>
        <p:nvSpPr>
          <p:cNvPr id="316" name="Google Shape;316;p53"/>
          <p:cNvSpPr/>
          <p:nvPr/>
        </p:nvSpPr>
        <p:spPr>
          <a:xfrm>
            <a:off x="8943923" y="2541282"/>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7" name="Google Shape;317;p53"/>
          <p:cNvSpPr/>
          <p:nvPr/>
        </p:nvSpPr>
        <p:spPr>
          <a:xfrm>
            <a:off x="8970503" y="5181016"/>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8" name="Google Shape;318;p53"/>
          <p:cNvSpPr/>
          <p:nvPr/>
        </p:nvSpPr>
        <p:spPr>
          <a:xfrm>
            <a:off x="3816333" y="2668576"/>
            <a:ext cx="2467359" cy="413841"/>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Récupération accidents non traités</a:t>
            </a:r>
            <a:endParaRPr b="0" i="0" sz="1400" u="none" cap="none" strike="noStrike">
              <a:solidFill>
                <a:srgbClr val="000000"/>
              </a:solidFill>
              <a:latin typeface="Arial"/>
              <a:ea typeface="Arial"/>
              <a:cs typeface="Arial"/>
              <a:sym typeface="Arial"/>
            </a:endParaRPr>
          </a:p>
        </p:txBody>
      </p:sp>
      <p:sp>
        <p:nvSpPr>
          <p:cNvPr id="319" name="Google Shape;319;p53"/>
          <p:cNvSpPr/>
          <p:nvPr/>
        </p:nvSpPr>
        <p:spPr>
          <a:xfrm>
            <a:off x="3820183" y="3251448"/>
            <a:ext cx="2467359" cy="413841"/>
          </a:xfrm>
          <a:prstGeom prst="lef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Accidents non traités récupérés</a:t>
            </a:r>
            <a:endParaRPr b="0" i="0" sz="1400" u="none" cap="none" strike="noStrike">
              <a:solidFill>
                <a:srgbClr val="000000"/>
              </a:solidFill>
              <a:latin typeface="Arial"/>
              <a:ea typeface="Arial"/>
              <a:cs typeface="Arial"/>
              <a:sym typeface="Arial"/>
            </a:endParaRPr>
          </a:p>
        </p:txBody>
      </p:sp>
      <p:sp>
        <p:nvSpPr>
          <p:cNvPr id="320" name="Google Shape;320;p53"/>
          <p:cNvSpPr/>
          <p:nvPr/>
        </p:nvSpPr>
        <p:spPr>
          <a:xfrm>
            <a:off x="3885958" y="4900222"/>
            <a:ext cx="2467359" cy="413841"/>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Sauvegarde décision opérateur</a:t>
            </a:r>
            <a:endParaRPr b="0" i="0" sz="1400" u="none" cap="none" strike="noStrike">
              <a:solidFill>
                <a:srgbClr val="000000"/>
              </a:solidFill>
              <a:latin typeface="Arial"/>
              <a:ea typeface="Arial"/>
              <a:cs typeface="Arial"/>
              <a:sym typeface="Arial"/>
            </a:endParaRPr>
          </a:p>
        </p:txBody>
      </p:sp>
      <p:sp>
        <p:nvSpPr>
          <p:cNvPr id="321" name="Google Shape;321;p53"/>
          <p:cNvSpPr/>
          <p:nvPr/>
        </p:nvSpPr>
        <p:spPr>
          <a:xfrm>
            <a:off x="3788644" y="5466922"/>
            <a:ext cx="2467359" cy="413841"/>
          </a:xfrm>
          <a:prstGeom prst="lef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Décision sauvegardée</a:t>
            </a:r>
            <a:endParaRPr b="0" i="0" sz="1400" u="none" cap="none" strike="noStrike">
              <a:solidFill>
                <a:srgbClr val="000000"/>
              </a:solidFill>
              <a:latin typeface="Arial"/>
              <a:ea typeface="Arial"/>
              <a:cs typeface="Arial"/>
              <a:sym typeface="Arial"/>
            </a:endParaRPr>
          </a:p>
        </p:txBody>
      </p:sp>
      <p:sp>
        <p:nvSpPr>
          <p:cNvPr id="322" name="Google Shape;322;p53"/>
          <p:cNvSpPr txBox="1"/>
          <p:nvPr/>
        </p:nvSpPr>
        <p:spPr>
          <a:xfrm>
            <a:off x="3298493" y="2254788"/>
            <a:ext cx="3912408" cy="72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GET</a:t>
            </a:r>
            <a:r>
              <a:rPr b="0" i="0" lang="fr-FR" sz="800" u="none" cap="none" strike="noStrike">
                <a:solidFill>
                  <a:srgbClr val="000000"/>
                </a:solidFill>
                <a:latin typeface="Courier New"/>
                <a:ea typeface="Courier New"/>
                <a:cs typeface="Courier New"/>
                <a:sym typeface="Courier New"/>
              </a:rPr>
              <a:t>  (authentifié)</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6">
                  <a:extLst>
                    <a:ext uri="{A12FA001-AC4F-418D-AE19-62706E023703}">
                      <ahyp:hlinkClr val="tx"/>
                    </a:ext>
                  </a:extLst>
                </a:hlinkClick>
              </a:rPr>
              <a:t>https://localhost/accidents/with_no_decision</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p:txBody>
      </p:sp>
      <p:sp>
        <p:nvSpPr>
          <p:cNvPr id="323" name="Google Shape;323;p53"/>
          <p:cNvSpPr txBox="1"/>
          <p:nvPr/>
        </p:nvSpPr>
        <p:spPr>
          <a:xfrm>
            <a:off x="3237497" y="4462500"/>
            <a:ext cx="3912408" cy="5693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PUT</a:t>
            </a:r>
            <a:r>
              <a:rPr b="0" i="0" lang="fr-FR" sz="800" u="none" cap="none" strike="noStrike">
                <a:solidFill>
                  <a:srgbClr val="000000"/>
                </a:solidFill>
                <a:latin typeface="Courier New"/>
                <a:ea typeface="Courier New"/>
                <a:cs typeface="Courier New"/>
                <a:sym typeface="Courier New"/>
              </a:rPr>
              <a:t> (authentifié)</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7">
                  <a:extLst>
                    <a:ext uri="{A12FA001-AC4F-418D-AE19-62706E023703}">
                      <ahyp:hlinkClr val="tx"/>
                    </a:ext>
                  </a:extLst>
                </a:hlinkClick>
              </a:rPr>
              <a:t>https://localhost/accidents/save_decision</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
          <p:cNvSpPr txBox="1"/>
          <p:nvPr>
            <p:ph type="title"/>
          </p:nvPr>
        </p:nvSpPr>
        <p:spPr>
          <a:xfrm>
            <a:off x="387385" y="290868"/>
            <a:ext cx="11816700" cy="140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Workflow global</a:t>
            </a:r>
            <a:br>
              <a:rPr lang="fr-FR"/>
            </a:br>
            <a:endParaRPr>
              <a:solidFill>
                <a:srgbClr val="DEEEAD"/>
              </a:solidFill>
            </a:endParaRPr>
          </a:p>
        </p:txBody>
      </p:sp>
      <p:sp>
        <p:nvSpPr>
          <p:cNvPr id="330" name="Google Shape;330;p4"/>
          <p:cNvSpPr/>
          <p:nvPr/>
        </p:nvSpPr>
        <p:spPr>
          <a:xfrm>
            <a:off x="3852125" y="2166675"/>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Nouvel utilisateur</a:t>
            </a:r>
            <a:endParaRPr b="0" i="0" sz="1400" u="none" cap="none" strike="noStrike">
              <a:solidFill>
                <a:schemeClr val="lt1"/>
              </a:solidFill>
              <a:latin typeface="Century Gothic"/>
              <a:ea typeface="Century Gothic"/>
              <a:cs typeface="Century Gothic"/>
              <a:sym typeface="Century Gothic"/>
            </a:endParaRPr>
          </a:p>
        </p:txBody>
      </p:sp>
      <p:sp>
        <p:nvSpPr>
          <p:cNvPr id="331" name="Google Shape;331;p4"/>
          <p:cNvSpPr/>
          <p:nvPr/>
        </p:nvSpPr>
        <p:spPr>
          <a:xfrm>
            <a:off x="6096000" y="2166675"/>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Identification</a:t>
            </a:r>
            <a:endParaRPr b="0" i="0" sz="1400" u="none" cap="none" strike="noStrike">
              <a:solidFill>
                <a:schemeClr val="lt1"/>
              </a:solidFill>
              <a:latin typeface="Century Gothic"/>
              <a:ea typeface="Century Gothic"/>
              <a:cs typeface="Century Gothic"/>
              <a:sym typeface="Century Gothic"/>
            </a:endParaRPr>
          </a:p>
        </p:txBody>
      </p:sp>
      <p:sp>
        <p:nvSpPr>
          <p:cNvPr id="332" name="Google Shape;332;p4"/>
          <p:cNvSpPr/>
          <p:nvPr/>
        </p:nvSpPr>
        <p:spPr>
          <a:xfrm>
            <a:off x="513675" y="1934250"/>
            <a:ext cx="1455000" cy="695400"/>
          </a:xfrm>
          <a:prstGeom prst="rect">
            <a:avLst/>
          </a:prstGeom>
          <a:solidFill>
            <a:srgbClr val="00B050"/>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BDD Opérateurs</a:t>
            </a:r>
            <a:endParaRPr b="0" i="0" sz="1400" u="none" cap="none" strike="noStrike">
              <a:solidFill>
                <a:schemeClr val="lt1"/>
              </a:solidFill>
              <a:latin typeface="Century Gothic"/>
              <a:ea typeface="Century Gothic"/>
              <a:cs typeface="Century Gothic"/>
              <a:sym typeface="Century Gothic"/>
            </a:endParaRPr>
          </a:p>
        </p:txBody>
      </p:sp>
      <p:cxnSp>
        <p:nvCxnSpPr>
          <p:cNvPr id="333" name="Google Shape;333;p4"/>
          <p:cNvCxnSpPr>
            <a:stCxn id="330" idx="1"/>
          </p:cNvCxnSpPr>
          <p:nvPr/>
        </p:nvCxnSpPr>
        <p:spPr>
          <a:xfrm flipH="1">
            <a:off x="2000825" y="2398125"/>
            <a:ext cx="1851300" cy="3300"/>
          </a:xfrm>
          <a:prstGeom prst="straightConnector1">
            <a:avLst/>
          </a:prstGeom>
          <a:noFill/>
          <a:ln cap="flat" cmpd="sng" w="9525">
            <a:solidFill>
              <a:srgbClr val="00B050"/>
            </a:solidFill>
            <a:prstDash val="solid"/>
            <a:round/>
            <a:headEnd len="sm" w="sm" type="none"/>
            <a:tailEnd len="med" w="med" type="triangle"/>
          </a:ln>
        </p:spPr>
      </p:cxnSp>
      <p:sp>
        <p:nvSpPr>
          <p:cNvPr id="334" name="Google Shape;334;p4"/>
          <p:cNvSpPr txBox="1"/>
          <p:nvPr/>
        </p:nvSpPr>
        <p:spPr>
          <a:xfrm>
            <a:off x="2070425" y="2108925"/>
            <a:ext cx="1581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Ajout nouvel utilisateur</a:t>
            </a:r>
            <a:endParaRPr b="0" i="0" sz="700" u="none" cap="none" strike="noStrike">
              <a:solidFill>
                <a:srgbClr val="00B050"/>
              </a:solidFill>
              <a:latin typeface="Century Gothic"/>
              <a:ea typeface="Century Gothic"/>
              <a:cs typeface="Century Gothic"/>
              <a:sym typeface="Century Gothic"/>
            </a:endParaRPr>
          </a:p>
        </p:txBody>
      </p:sp>
      <p:sp>
        <p:nvSpPr>
          <p:cNvPr id="335" name="Google Shape;335;p4"/>
          <p:cNvSpPr txBox="1"/>
          <p:nvPr/>
        </p:nvSpPr>
        <p:spPr>
          <a:xfrm>
            <a:off x="2070425" y="1782713"/>
            <a:ext cx="2792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Appel sur présence user &amp; password dans la BDD</a:t>
            </a:r>
            <a:endParaRPr b="0" i="0" sz="700" u="none" cap="none" strike="noStrike">
              <a:solidFill>
                <a:srgbClr val="00B050"/>
              </a:solidFill>
              <a:latin typeface="Century Gothic"/>
              <a:ea typeface="Century Gothic"/>
              <a:cs typeface="Century Gothic"/>
              <a:sym typeface="Century Gothic"/>
            </a:endParaRPr>
          </a:p>
        </p:txBody>
      </p:sp>
      <p:sp>
        <p:nvSpPr>
          <p:cNvPr id="336" name="Google Shape;336;p4"/>
          <p:cNvSpPr txBox="1"/>
          <p:nvPr/>
        </p:nvSpPr>
        <p:spPr>
          <a:xfrm>
            <a:off x="5204825" y="1022925"/>
            <a:ext cx="1616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fr-FR" sz="2000" u="none" cap="none" strike="noStrike">
                <a:solidFill>
                  <a:srgbClr val="999999"/>
                </a:solidFill>
                <a:latin typeface="Century Gothic"/>
                <a:ea typeface="Century Gothic"/>
                <a:cs typeface="Century Gothic"/>
                <a:sym typeface="Century Gothic"/>
              </a:rPr>
              <a:t>Utilisateur</a:t>
            </a:r>
            <a:endParaRPr b="0" i="0" sz="2000" u="none" cap="none" strike="noStrike">
              <a:solidFill>
                <a:srgbClr val="999999"/>
              </a:solidFill>
              <a:latin typeface="Century Gothic"/>
              <a:ea typeface="Century Gothic"/>
              <a:cs typeface="Century Gothic"/>
              <a:sym typeface="Century Gothic"/>
            </a:endParaRPr>
          </a:p>
        </p:txBody>
      </p:sp>
      <p:cxnSp>
        <p:nvCxnSpPr>
          <p:cNvPr id="337" name="Google Shape;337;p4"/>
          <p:cNvCxnSpPr>
            <a:stCxn id="336" idx="2"/>
            <a:endCxn id="330" idx="0"/>
          </p:cNvCxnSpPr>
          <p:nvPr/>
        </p:nvCxnSpPr>
        <p:spPr>
          <a:xfrm flipH="1">
            <a:off x="4809875" y="1515525"/>
            <a:ext cx="1203000" cy="651300"/>
          </a:xfrm>
          <a:prstGeom prst="straightConnector1">
            <a:avLst/>
          </a:prstGeom>
          <a:noFill/>
          <a:ln cap="flat" cmpd="sng" w="9525">
            <a:solidFill>
              <a:srgbClr val="999999"/>
            </a:solidFill>
            <a:prstDash val="solid"/>
            <a:round/>
            <a:headEnd len="sm" w="sm" type="none"/>
            <a:tailEnd len="med" w="med" type="triangle"/>
          </a:ln>
        </p:spPr>
      </p:cxnSp>
      <p:cxnSp>
        <p:nvCxnSpPr>
          <p:cNvPr id="338" name="Google Shape;338;p4"/>
          <p:cNvCxnSpPr>
            <a:stCxn id="336" idx="2"/>
            <a:endCxn id="331" idx="0"/>
          </p:cNvCxnSpPr>
          <p:nvPr/>
        </p:nvCxnSpPr>
        <p:spPr>
          <a:xfrm>
            <a:off x="6012875" y="1515525"/>
            <a:ext cx="1041000" cy="651300"/>
          </a:xfrm>
          <a:prstGeom prst="straightConnector1">
            <a:avLst/>
          </a:prstGeom>
          <a:noFill/>
          <a:ln cap="flat" cmpd="sng" w="9525">
            <a:solidFill>
              <a:srgbClr val="999999"/>
            </a:solidFill>
            <a:prstDash val="solid"/>
            <a:round/>
            <a:headEnd len="sm" w="sm" type="none"/>
            <a:tailEnd len="med" w="med" type="triangle"/>
          </a:ln>
        </p:spPr>
      </p:cxnSp>
      <p:sp>
        <p:nvSpPr>
          <p:cNvPr id="339" name="Google Shape;339;p4"/>
          <p:cNvSpPr/>
          <p:nvPr/>
        </p:nvSpPr>
        <p:spPr>
          <a:xfrm>
            <a:off x="4936925" y="2902500"/>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Interface (Opérateur)</a:t>
            </a:r>
            <a:endParaRPr b="0" i="0" sz="1400" u="none" cap="none" strike="noStrike">
              <a:solidFill>
                <a:schemeClr val="lt1"/>
              </a:solidFill>
              <a:latin typeface="Century Gothic"/>
              <a:ea typeface="Century Gothic"/>
              <a:cs typeface="Century Gothic"/>
              <a:sym typeface="Century Gothic"/>
            </a:endParaRPr>
          </a:p>
        </p:txBody>
      </p:sp>
      <p:cxnSp>
        <p:nvCxnSpPr>
          <p:cNvPr id="340" name="Google Shape;340;p4"/>
          <p:cNvCxnSpPr>
            <a:endCxn id="339" idx="1"/>
          </p:cNvCxnSpPr>
          <p:nvPr/>
        </p:nvCxnSpPr>
        <p:spPr>
          <a:xfrm>
            <a:off x="1264925" y="2646450"/>
            <a:ext cx="3672000" cy="487500"/>
          </a:xfrm>
          <a:prstGeom prst="bentConnector3">
            <a:avLst>
              <a:gd fmla="val -325" name="adj1"/>
            </a:avLst>
          </a:prstGeom>
          <a:noFill/>
          <a:ln cap="flat" cmpd="sng" w="9525">
            <a:solidFill>
              <a:srgbClr val="00B050"/>
            </a:solidFill>
            <a:prstDash val="solid"/>
            <a:round/>
            <a:headEnd len="sm" w="sm" type="none"/>
            <a:tailEnd len="med" w="med" type="stealth"/>
          </a:ln>
        </p:spPr>
      </p:cxnSp>
      <p:cxnSp>
        <p:nvCxnSpPr>
          <p:cNvPr id="341" name="Google Shape;341;p4"/>
          <p:cNvCxnSpPr/>
          <p:nvPr/>
        </p:nvCxnSpPr>
        <p:spPr>
          <a:xfrm rot="10800000">
            <a:off x="1991850" y="2067625"/>
            <a:ext cx="5095200" cy="102600"/>
          </a:xfrm>
          <a:prstGeom prst="bentConnector3">
            <a:avLst>
              <a:gd fmla="val 11" name="adj1"/>
            </a:avLst>
          </a:prstGeom>
          <a:noFill/>
          <a:ln cap="flat" cmpd="sng" w="9525">
            <a:solidFill>
              <a:srgbClr val="00B050"/>
            </a:solidFill>
            <a:prstDash val="solid"/>
            <a:round/>
            <a:headEnd len="sm" w="sm" type="none"/>
            <a:tailEnd len="med" w="med" type="triangle"/>
          </a:ln>
        </p:spPr>
      </p:cxnSp>
      <p:sp>
        <p:nvSpPr>
          <p:cNvPr id="342" name="Google Shape;342;p4"/>
          <p:cNvSpPr/>
          <p:nvPr/>
        </p:nvSpPr>
        <p:spPr>
          <a:xfrm>
            <a:off x="4936925" y="3866925"/>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Nouvelle alerte</a:t>
            </a:r>
            <a:endParaRPr b="0" i="0" sz="1400" u="none" cap="none" strike="noStrike">
              <a:solidFill>
                <a:schemeClr val="lt1"/>
              </a:solidFill>
              <a:latin typeface="Century Gothic"/>
              <a:ea typeface="Century Gothic"/>
              <a:cs typeface="Century Gothic"/>
              <a:sym typeface="Century Gothic"/>
            </a:endParaRPr>
          </a:p>
        </p:txBody>
      </p:sp>
      <p:sp>
        <p:nvSpPr>
          <p:cNvPr id="343" name="Google Shape;343;p4"/>
          <p:cNvSpPr/>
          <p:nvPr/>
        </p:nvSpPr>
        <p:spPr>
          <a:xfrm>
            <a:off x="7667689" y="3757238"/>
            <a:ext cx="1084800" cy="695400"/>
          </a:xfrm>
          <a:prstGeom prst="rect">
            <a:avLst/>
          </a:prstGeom>
          <a:solidFill>
            <a:srgbClr val="00B050"/>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BDD accidents</a:t>
            </a:r>
            <a:endParaRPr b="0" i="0" sz="1400" u="none" cap="none" strike="noStrike">
              <a:solidFill>
                <a:schemeClr val="lt1"/>
              </a:solidFill>
              <a:latin typeface="Century Gothic"/>
              <a:ea typeface="Century Gothic"/>
              <a:cs typeface="Century Gothic"/>
              <a:sym typeface="Century Gothic"/>
            </a:endParaRPr>
          </a:p>
        </p:txBody>
      </p:sp>
      <p:sp>
        <p:nvSpPr>
          <p:cNvPr id="344" name="Google Shape;344;p4"/>
          <p:cNvSpPr txBox="1"/>
          <p:nvPr/>
        </p:nvSpPr>
        <p:spPr>
          <a:xfrm>
            <a:off x="1253000" y="2841438"/>
            <a:ext cx="2792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Renvois autorisation &amp; accès à l’interface</a:t>
            </a:r>
            <a:endParaRPr b="0" i="0" sz="700" u="none" cap="none" strike="noStrike">
              <a:solidFill>
                <a:srgbClr val="00B050"/>
              </a:solidFill>
              <a:latin typeface="Century Gothic"/>
              <a:ea typeface="Century Gothic"/>
              <a:cs typeface="Century Gothic"/>
              <a:sym typeface="Century Gothic"/>
            </a:endParaRPr>
          </a:p>
        </p:txBody>
      </p:sp>
      <p:cxnSp>
        <p:nvCxnSpPr>
          <p:cNvPr id="345" name="Google Shape;345;p4"/>
          <p:cNvCxnSpPr/>
          <p:nvPr/>
        </p:nvCxnSpPr>
        <p:spPr>
          <a:xfrm>
            <a:off x="6200714" y="3812538"/>
            <a:ext cx="1606200" cy="4500"/>
          </a:xfrm>
          <a:prstGeom prst="bentConnector3">
            <a:avLst>
              <a:gd fmla="val 50000" name="adj1"/>
            </a:avLst>
          </a:prstGeom>
          <a:noFill/>
          <a:ln cap="flat" cmpd="sng" w="9525">
            <a:solidFill>
              <a:srgbClr val="00B050"/>
            </a:solidFill>
            <a:prstDash val="solid"/>
            <a:round/>
            <a:headEnd len="sm" w="sm" type="none"/>
            <a:tailEnd len="med" w="med" type="triangle"/>
          </a:ln>
        </p:spPr>
      </p:cxnSp>
      <p:sp>
        <p:nvSpPr>
          <p:cNvPr id="346" name="Google Shape;346;p4"/>
          <p:cNvSpPr txBox="1"/>
          <p:nvPr/>
        </p:nvSpPr>
        <p:spPr>
          <a:xfrm>
            <a:off x="6096001" y="3560338"/>
            <a:ext cx="16161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Ajout nouvelle alerte d’accident</a:t>
            </a:r>
            <a:endParaRPr b="0" i="0" sz="700" u="none" cap="none" strike="noStrike">
              <a:solidFill>
                <a:srgbClr val="00B050"/>
              </a:solidFill>
              <a:latin typeface="Century Gothic"/>
              <a:ea typeface="Century Gothic"/>
              <a:cs typeface="Century Gothic"/>
              <a:sym typeface="Century Gothic"/>
            </a:endParaRPr>
          </a:p>
        </p:txBody>
      </p:sp>
      <p:cxnSp>
        <p:nvCxnSpPr>
          <p:cNvPr id="347" name="Google Shape;347;p4"/>
          <p:cNvCxnSpPr/>
          <p:nvPr/>
        </p:nvCxnSpPr>
        <p:spPr>
          <a:xfrm rot="10800000">
            <a:off x="6125875" y="4363475"/>
            <a:ext cx="1680900" cy="60600"/>
          </a:xfrm>
          <a:prstGeom prst="bentConnector3">
            <a:avLst>
              <a:gd fmla="val 101111" name="adj1"/>
            </a:avLst>
          </a:prstGeom>
          <a:noFill/>
          <a:ln cap="flat" cmpd="sng" w="9525">
            <a:solidFill>
              <a:srgbClr val="00B050"/>
            </a:solidFill>
            <a:prstDash val="solid"/>
            <a:round/>
            <a:headEnd len="sm" w="sm" type="none"/>
            <a:tailEnd len="med" w="med" type="triangle"/>
          </a:ln>
        </p:spPr>
      </p:cxnSp>
      <p:sp>
        <p:nvSpPr>
          <p:cNvPr id="348" name="Google Shape;348;p4"/>
          <p:cNvSpPr txBox="1"/>
          <p:nvPr/>
        </p:nvSpPr>
        <p:spPr>
          <a:xfrm>
            <a:off x="6252091" y="4383600"/>
            <a:ext cx="1831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Renvois alerte pour prédiction</a:t>
            </a:r>
            <a:endParaRPr b="0" i="0" sz="700" u="none" cap="none" strike="noStrike">
              <a:solidFill>
                <a:srgbClr val="00B050"/>
              </a:solidFill>
              <a:latin typeface="Century Gothic"/>
              <a:ea typeface="Century Gothic"/>
              <a:cs typeface="Century Gothic"/>
              <a:sym typeface="Century Gothic"/>
            </a:endParaRPr>
          </a:p>
        </p:txBody>
      </p:sp>
      <p:sp>
        <p:nvSpPr>
          <p:cNvPr id="349" name="Google Shape;349;p4"/>
          <p:cNvSpPr/>
          <p:nvPr/>
        </p:nvSpPr>
        <p:spPr>
          <a:xfrm>
            <a:off x="4936925" y="4758000"/>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Prédiction</a:t>
            </a:r>
            <a:endParaRPr b="0" i="0" sz="1400" u="none" cap="none" strike="noStrike">
              <a:solidFill>
                <a:schemeClr val="lt1"/>
              </a:solidFill>
              <a:latin typeface="Century Gothic"/>
              <a:ea typeface="Century Gothic"/>
              <a:cs typeface="Century Gothic"/>
              <a:sym typeface="Century Gothic"/>
            </a:endParaRPr>
          </a:p>
        </p:txBody>
      </p:sp>
      <p:sp>
        <p:nvSpPr>
          <p:cNvPr id="350" name="Google Shape;350;p4"/>
          <p:cNvSpPr/>
          <p:nvPr/>
        </p:nvSpPr>
        <p:spPr>
          <a:xfrm>
            <a:off x="9768276" y="4834000"/>
            <a:ext cx="1084800" cy="695400"/>
          </a:xfrm>
          <a:prstGeom prst="rect">
            <a:avLst/>
          </a:prstGeom>
          <a:solidFill>
            <a:srgbClr val="00B050"/>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BDD </a:t>
            </a:r>
            <a:endParaRPr b="0" i="0" sz="14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réponses</a:t>
            </a:r>
            <a:endParaRPr b="0" i="0" sz="1400" u="none" cap="none" strike="noStrike">
              <a:solidFill>
                <a:schemeClr val="lt1"/>
              </a:solidFill>
              <a:latin typeface="Century Gothic"/>
              <a:ea typeface="Century Gothic"/>
              <a:cs typeface="Century Gothic"/>
              <a:sym typeface="Century Gothic"/>
            </a:endParaRPr>
          </a:p>
        </p:txBody>
      </p:sp>
      <p:sp>
        <p:nvSpPr>
          <p:cNvPr id="351" name="Google Shape;351;p4"/>
          <p:cNvSpPr/>
          <p:nvPr/>
        </p:nvSpPr>
        <p:spPr>
          <a:xfrm>
            <a:off x="2580850" y="5649075"/>
            <a:ext cx="1915500" cy="462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Quitter</a:t>
            </a:r>
            <a:endParaRPr b="0" i="0" sz="1400" u="none" cap="none" strike="noStrike">
              <a:solidFill>
                <a:schemeClr val="lt1"/>
              </a:solidFill>
              <a:latin typeface="Century Gothic"/>
              <a:ea typeface="Century Gothic"/>
              <a:cs typeface="Century Gothic"/>
              <a:sym typeface="Century Gothic"/>
            </a:endParaRPr>
          </a:p>
        </p:txBody>
      </p:sp>
      <p:cxnSp>
        <p:nvCxnSpPr>
          <p:cNvPr id="352" name="Google Shape;352;p4"/>
          <p:cNvCxnSpPr/>
          <p:nvPr/>
        </p:nvCxnSpPr>
        <p:spPr>
          <a:xfrm>
            <a:off x="6773325" y="5242650"/>
            <a:ext cx="2961600" cy="102000"/>
          </a:xfrm>
          <a:prstGeom prst="bentConnector3">
            <a:avLst>
              <a:gd fmla="val -187" name="adj1"/>
            </a:avLst>
          </a:prstGeom>
          <a:noFill/>
          <a:ln cap="flat" cmpd="sng" w="9525">
            <a:solidFill>
              <a:srgbClr val="00B050"/>
            </a:solidFill>
            <a:prstDash val="solid"/>
            <a:round/>
            <a:headEnd len="sm" w="sm" type="none"/>
            <a:tailEnd len="med" w="med" type="triangle"/>
          </a:ln>
        </p:spPr>
      </p:cxnSp>
      <p:sp>
        <p:nvSpPr>
          <p:cNvPr id="353" name="Google Shape;353;p4"/>
          <p:cNvSpPr txBox="1"/>
          <p:nvPr/>
        </p:nvSpPr>
        <p:spPr>
          <a:xfrm>
            <a:off x="6920993" y="5040013"/>
            <a:ext cx="1831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Ajout nouvel réponse</a:t>
            </a:r>
            <a:endParaRPr b="0" i="0" sz="700" u="none" cap="none" strike="noStrike">
              <a:solidFill>
                <a:srgbClr val="00B050"/>
              </a:solidFill>
              <a:latin typeface="Century Gothic"/>
              <a:ea typeface="Century Gothic"/>
              <a:cs typeface="Century Gothic"/>
              <a:sym typeface="Century Gothic"/>
            </a:endParaRPr>
          </a:p>
        </p:txBody>
      </p:sp>
      <p:sp>
        <p:nvSpPr>
          <p:cNvPr id="354" name="Google Shape;354;p4"/>
          <p:cNvSpPr/>
          <p:nvPr/>
        </p:nvSpPr>
        <p:spPr>
          <a:xfrm>
            <a:off x="2193775" y="4541300"/>
            <a:ext cx="1410600" cy="462900"/>
          </a:xfrm>
          <a:prstGeom prst="rect">
            <a:avLst/>
          </a:prstGeom>
          <a:solidFill>
            <a:srgbClr val="FFC000"/>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Model</a:t>
            </a:r>
            <a:endParaRPr b="0" i="0" sz="1400" u="none" cap="none" strike="noStrike">
              <a:solidFill>
                <a:schemeClr val="lt1"/>
              </a:solidFill>
              <a:latin typeface="Century Gothic"/>
              <a:ea typeface="Century Gothic"/>
              <a:cs typeface="Century Gothic"/>
              <a:sym typeface="Century Gothic"/>
            </a:endParaRPr>
          </a:p>
        </p:txBody>
      </p:sp>
      <p:cxnSp>
        <p:nvCxnSpPr>
          <p:cNvPr id="355" name="Google Shape;355;p4"/>
          <p:cNvCxnSpPr/>
          <p:nvPr/>
        </p:nvCxnSpPr>
        <p:spPr>
          <a:xfrm flipH="1">
            <a:off x="3132500" y="4301175"/>
            <a:ext cx="1776900" cy="208800"/>
          </a:xfrm>
          <a:prstGeom prst="bentConnector3">
            <a:avLst>
              <a:gd fmla="val 99788" name="adj1"/>
            </a:avLst>
          </a:prstGeom>
          <a:noFill/>
          <a:ln cap="flat" cmpd="sng" w="9525">
            <a:solidFill>
              <a:srgbClr val="FFC000"/>
            </a:solidFill>
            <a:prstDash val="solid"/>
            <a:round/>
            <a:headEnd len="sm" w="sm" type="none"/>
            <a:tailEnd len="med" w="med" type="triangle"/>
          </a:ln>
        </p:spPr>
      </p:cxnSp>
      <p:sp>
        <p:nvSpPr>
          <p:cNvPr id="356" name="Google Shape;356;p4"/>
          <p:cNvSpPr txBox="1"/>
          <p:nvPr/>
        </p:nvSpPr>
        <p:spPr>
          <a:xfrm>
            <a:off x="3132500" y="4008663"/>
            <a:ext cx="11868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FFFF00"/>
                </a:solidFill>
                <a:latin typeface="Century Gothic"/>
                <a:ea typeface="Century Gothic"/>
                <a:cs typeface="Century Gothic"/>
                <a:sym typeface="Century Gothic"/>
              </a:rPr>
              <a:t>Envoie des données</a:t>
            </a:r>
            <a:endParaRPr b="0" i="0" sz="700" u="none" cap="none" strike="noStrike">
              <a:solidFill>
                <a:srgbClr val="FFFF00"/>
              </a:solidFill>
              <a:latin typeface="Century Gothic"/>
              <a:ea typeface="Century Gothic"/>
              <a:cs typeface="Century Gothic"/>
              <a:sym typeface="Century Gothic"/>
            </a:endParaRPr>
          </a:p>
        </p:txBody>
      </p:sp>
      <p:sp>
        <p:nvSpPr>
          <p:cNvPr id="357" name="Google Shape;357;p4"/>
          <p:cNvSpPr txBox="1"/>
          <p:nvPr/>
        </p:nvSpPr>
        <p:spPr>
          <a:xfrm>
            <a:off x="3626525" y="4697075"/>
            <a:ext cx="1201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FFFF00"/>
                </a:solidFill>
                <a:latin typeface="Century Gothic"/>
                <a:ea typeface="Century Gothic"/>
                <a:cs typeface="Century Gothic"/>
                <a:sym typeface="Century Gothic"/>
              </a:rPr>
              <a:t>Envoie des prédictions</a:t>
            </a:r>
            <a:endParaRPr b="0" i="0" sz="700" u="none" cap="none" strike="noStrike">
              <a:solidFill>
                <a:srgbClr val="FFFF00"/>
              </a:solidFill>
              <a:latin typeface="Century Gothic"/>
              <a:ea typeface="Century Gothic"/>
              <a:cs typeface="Century Gothic"/>
              <a:sym typeface="Century Gothic"/>
            </a:endParaRPr>
          </a:p>
        </p:txBody>
      </p:sp>
      <p:cxnSp>
        <p:nvCxnSpPr>
          <p:cNvPr id="358" name="Google Shape;358;p4"/>
          <p:cNvCxnSpPr>
            <a:endCxn id="349" idx="1"/>
          </p:cNvCxnSpPr>
          <p:nvPr/>
        </p:nvCxnSpPr>
        <p:spPr>
          <a:xfrm>
            <a:off x="3626525" y="4988850"/>
            <a:ext cx="1310400" cy="600"/>
          </a:xfrm>
          <a:prstGeom prst="bentConnector3">
            <a:avLst>
              <a:gd fmla="val 50000" name="adj1"/>
            </a:avLst>
          </a:prstGeom>
          <a:noFill/>
          <a:ln cap="flat" cmpd="sng" w="9525">
            <a:solidFill>
              <a:srgbClr val="FFC000"/>
            </a:solidFill>
            <a:prstDash val="solid"/>
            <a:round/>
            <a:headEnd len="sm" w="sm" type="none"/>
            <a:tailEnd len="med" w="med" type="triangle"/>
          </a:ln>
        </p:spPr>
      </p:cxnSp>
      <p:sp>
        <p:nvSpPr>
          <p:cNvPr id="359" name="Google Shape;359;p4"/>
          <p:cNvSpPr/>
          <p:nvPr/>
        </p:nvSpPr>
        <p:spPr>
          <a:xfrm>
            <a:off x="387374" y="3352425"/>
            <a:ext cx="1581300" cy="695400"/>
          </a:xfrm>
          <a:prstGeom prst="rect">
            <a:avLst/>
          </a:pr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BDD Smart Brother</a:t>
            </a:r>
            <a:endParaRPr b="0" i="0" sz="1400" u="none" cap="none" strike="noStrike">
              <a:solidFill>
                <a:schemeClr val="lt1"/>
              </a:solidFill>
              <a:latin typeface="Century Gothic"/>
              <a:ea typeface="Century Gothic"/>
              <a:cs typeface="Century Gothic"/>
              <a:sym typeface="Century Gothic"/>
            </a:endParaRPr>
          </a:p>
        </p:txBody>
      </p:sp>
      <p:cxnSp>
        <p:nvCxnSpPr>
          <p:cNvPr id="360" name="Google Shape;360;p4"/>
          <p:cNvCxnSpPr/>
          <p:nvPr/>
        </p:nvCxnSpPr>
        <p:spPr>
          <a:xfrm flipH="1">
            <a:off x="1999050" y="3385025"/>
            <a:ext cx="2976000" cy="138000"/>
          </a:xfrm>
          <a:prstGeom prst="bentConnector3">
            <a:avLst>
              <a:gd fmla="val -126" name="adj1"/>
            </a:avLst>
          </a:prstGeom>
          <a:noFill/>
          <a:ln cap="flat" cmpd="sng" w="9525">
            <a:solidFill>
              <a:srgbClr val="741B47"/>
            </a:solidFill>
            <a:prstDash val="solid"/>
            <a:round/>
            <a:headEnd len="sm" w="sm" type="none"/>
            <a:tailEnd len="med" w="med" type="stealth"/>
          </a:ln>
        </p:spPr>
      </p:cxnSp>
      <p:sp>
        <p:nvSpPr>
          <p:cNvPr id="361" name="Google Shape;361;p4"/>
          <p:cNvSpPr txBox="1"/>
          <p:nvPr/>
        </p:nvSpPr>
        <p:spPr>
          <a:xfrm>
            <a:off x="2000825" y="3239900"/>
            <a:ext cx="27276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741B47"/>
                </a:solidFill>
                <a:latin typeface="Century Gothic"/>
                <a:ea typeface="Century Gothic"/>
                <a:cs typeface="Century Gothic"/>
                <a:sym typeface="Century Gothic"/>
              </a:rPr>
              <a:t>Opérateur identifié demande transmission des accidents</a:t>
            </a:r>
            <a:endParaRPr b="0" i="0" sz="700" u="none" cap="none" strike="noStrike">
              <a:solidFill>
                <a:srgbClr val="741B47"/>
              </a:solidFill>
              <a:latin typeface="Century Gothic"/>
              <a:ea typeface="Century Gothic"/>
              <a:cs typeface="Century Gothic"/>
              <a:sym typeface="Century Gothic"/>
            </a:endParaRPr>
          </a:p>
        </p:txBody>
      </p:sp>
      <p:cxnSp>
        <p:nvCxnSpPr>
          <p:cNvPr id="362" name="Google Shape;362;p4"/>
          <p:cNvCxnSpPr/>
          <p:nvPr/>
        </p:nvCxnSpPr>
        <p:spPr>
          <a:xfrm>
            <a:off x="2014125" y="3928575"/>
            <a:ext cx="2893500" cy="600"/>
          </a:xfrm>
          <a:prstGeom prst="bentConnector3">
            <a:avLst>
              <a:gd fmla="val 50000" name="adj1"/>
            </a:avLst>
          </a:prstGeom>
          <a:noFill/>
          <a:ln cap="flat" cmpd="sng" w="9525">
            <a:solidFill>
              <a:srgbClr val="741B47"/>
            </a:solidFill>
            <a:prstDash val="solid"/>
            <a:round/>
            <a:headEnd len="sm" w="sm" type="none"/>
            <a:tailEnd len="med" w="med" type="triangle"/>
          </a:ln>
        </p:spPr>
      </p:cxnSp>
      <p:sp>
        <p:nvSpPr>
          <p:cNvPr id="363" name="Google Shape;363;p4"/>
          <p:cNvSpPr txBox="1"/>
          <p:nvPr/>
        </p:nvSpPr>
        <p:spPr>
          <a:xfrm>
            <a:off x="2000826" y="3660838"/>
            <a:ext cx="3234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741B47"/>
                </a:solidFill>
                <a:latin typeface="Century Gothic"/>
                <a:ea typeface="Century Gothic"/>
                <a:cs typeface="Century Gothic"/>
                <a:sym typeface="Century Gothic"/>
              </a:rPr>
              <a:t>Transmission des accidents</a:t>
            </a:r>
            <a:endParaRPr b="0" i="0" sz="700" u="none" cap="none" strike="noStrike">
              <a:solidFill>
                <a:srgbClr val="741B47"/>
              </a:solidFill>
              <a:latin typeface="Century Gothic"/>
              <a:ea typeface="Century Gothic"/>
              <a:cs typeface="Century Gothic"/>
              <a:sym typeface="Century Gothic"/>
            </a:endParaRPr>
          </a:p>
        </p:txBody>
      </p:sp>
      <p:sp>
        <p:nvSpPr>
          <p:cNvPr id="364" name="Google Shape;364;p4"/>
          <p:cNvSpPr/>
          <p:nvPr/>
        </p:nvSpPr>
        <p:spPr>
          <a:xfrm>
            <a:off x="4936950" y="5619788"/>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Feedback API</a:t>
            </a:r>
            <a:endParaRPr b="0" i="0" sz="1400" u="none" cap="none" strike="noStrike">
              <a:solidFill>
                <a:schemeClr val="lt1"/>
              </a:solidFill>
              <a:latin typeface="Century Gothic"/>
              <a:ea typeface="Century Gothic"/>
              <a:cs typeface="Century Gothic"/>
              <a:sym typeface="Century Gothic"/>
            </a:endParaRPr>
          </a:p>
        </p:txBody>
      </p:sp>
      <p:cxnSp>
        <p:nvCxnSpPr>
          <p:cNvPr id="365" name="Google Shape;365;p4"/>
          <p:cNvCxnSpPr/>
          <p:nvPr/>
        </p:nvCxnSpPr>
        <p:spPr>
          <a:xfrm>
            <a:off x="6883476" y="2973100"/>
            <a:ext cx="3170100" cy="1803600"/>
          </a:xfrm>
          <a:prstGeom prst="bentConnector3">
            <a:avLst>
              <a:gd fmla="val 100003" name="adj1"/>
            </a:avLst>
          </a:prstGeom>
          <a:noFill/>
          <a:ln cap="flat" cmpd="sng" w="9525">
            <a:solidFill>
              <a:srgbClr val="00B050"/>
            </a:solidFill>
            <a:prstDash val="dash"/>
            <a:round/>
            <a:headEnd len="sm" w="sm" type="none"/>
            <a:tailEnd len="med" w="med" type="triangle"/>
          </a:ln>
        </p:spPr>
      </p:cxnSp>
      <p:sp>
        <p:nvSpPr>
          <p:cNvPr id="366" name="Google Shape;366;p4"/>
          <p:cNvSpPr txBox="1"/>
          <p:nvPr/>
        </p:nvSpPr>
        <p:spPr>
          <a:xfrm>
            <a:off x="6882115" y="2674750"/>
            <a:ext cx="41346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Opérateur identifié demande les accidents non traités (</a:t>
            </a:r>
            <a:r>
              <a:rPr b="0" i="1" lang="fr-FR" sz="700" u="none" cap="none" strike="noStrike">
                <a:solidFill>
                  <a:srgbClr val="00B050"/>
                </a:solidFill>
                <a:latin typeface="Century Gothic"/>
                <a:ea typeface="Century Gothic"/>
                <a:cs typeface="Century Gothic"/>
                <a:sym typeface="Century Gothic"/>
              </a:rPr>
              <a:t>Col Décision = None</a:t>
            </a:r>
            <a:r>
              <a:rPr b="0" i="0" lang="fr-FR" sz="700" u="none" cap="none" strike="noStrike">
                <a:solidFill>
                  <a:srgbClr val="00B050"/>
                </a:solidFill>
                <a:latin typeface="Century Gothic"/>
                <a:ea typeface="Century Gothic"/>
                <a:cs typeface="Century Gothic"/>
                <a:sym typeface="Century Gothic"/>
              </a:rPr>
              <a:t>)</a:t>
            </a:r>
            <a:endParaRPr b="0" i="0" sz="700" u="none" cap="none" strike="noStrike">
              <a:solidFill>
                <a:srgbClr val="00B050"/>
              </a:solidFill>
              <a:latin typeface="Century Gothic"/>
              <a:ea typeface="Century Gothic"/>
              <a:cs typeface="Century Gothic"/>
              <a:sym typeface="Century Gothic"/>
            </a:endParaRPr>
          </a:p>
        </p:txBody>
      </p:sp>
      <p:cxnSp>
        <p:nvCxnSpPr>
          <p:cNvPr id="367" name="Google Shape;367;p4"/>
          <p:cNvCxnSpPr/>
          <p:nvPr/>
        </p:nvCxnSpPr>
        <p:spPr>
          <a:xfrm rot="10800000">
            <a:off x="6884975" y="3239225"/>
            <a:ext cx="2967600" cy="1575900"/>
          </a:xfrm>
          <a:prstGeom prst="bentConnector3">
            <a:avLst>
              <a:gd fmla="val -104" name="adj1"/>
            </a:avLst>
          </a:prstGeom>
          <a:noFill/>
          <a:ln cap="flat" cmpd="sng" w="9525">
            <a:solidFill>
              <a:srgbClr val="00B050"/>
            </a:solidFill>
            <a:prstDash val="dash"/>
            <a:round/>
            <a:headEnd len="sm" w="sm" type="none"/>
            <a:tailEnd len="med" w="med" type="triangle"/>
          </a:ln>
        </p:spPr>
      </p:cxnSp>
      <p:sp>
        <p:nvSpPr>
          <p:cNvPr id="368" name="Google Shape;368;p4"/>
          <p:cNvSpPr txBox="1"/>
          <p:nvPr/>
        </p:nvSpPr>
        <p:spPr>
          <a:xfrm>
            <a:off x="6932894" y="2962775"/>
            <a:ext cx="1581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Accidents non traités récupérés </a:t>
            </a:r>
            <a:endParaRPr b="0" i="0" sz="700" u="none" cap="none" strike="noStrike">
              <a:solidFill>
                <a:srgbClr val="00B050"/>
              </a:solidFill>
              <a:latin typeface="Century Gothic"/>
              <a:ea typeface="Century Gothic"/>
              <a:cs typeface="Century Gothic"/>
              <a:sym typeface="Century Gothic"/>
            </a:endParaRPr>
          </a:p>
        </p:txBody>
      </p:sp>
      <p:cxnSp>
        <p:nvCxnSpPr>
          <p:cNvPr id="369" name="Google Shape;369;p4"/>
          <p:cNvCxnSpPr/>
          <p:nvPr/>
        </p:nvCxnSpPr>
        <p:spPr>
          <a:xfrm>
            <a:off x="6898550" y="3333725"/>
            <a:ext cx="2811000" cy="1639800"/>
          </a:xfrm>
          <a:prstGeom prst="bentConnector3">
            <a:avLst>
              <a:gd fmla="val 74245" name="adj1"/>
            </a:avLst>
          </a:prstGeom>
          <a:noFill/>
          <a:ln cap="flat" cmpd="sng" w="9525">
            <a:solidFill>
              <a:schemeClr val="accent1"/>
            </a:solidFill>
            <a:prstDash val="solid"/>
            <a:round/>
            <a:headEnd len="sm" w="sm" type="none"/>
            <a:tailEnd len="med" w="med" type="triangle"/>
          </a:ln>
        </p:spPr>
      </p:cxnSp>
      <p:cxnSp>
        <p:nvCxnSpPr>
          <p:cNvPr id="370" name="Google Shape;370;p4"/>
          <p:cNvCxnSpPr>
            <a:endCxn id="364" idx="3"/>
          </p:cNvCxnSpPr>
          <p:nvPr/>
        </p:nvCxnSpPr>
        <p:spPr>
          <a:xfrm flipH="1">
            <a:off x="6852450" y="5514038"/>
            <a:ext cx="3448200" cy="337200"/>
          </a:xfrm>
          <a:prstGeom prst="bentConnector3">
            <a:avLst>
              <a:gd fmla="val -709" name="adj1"/>
            </a:avLst>
          </a:prstGeom>
          <a:noFill/>
          <a:ln cap="flat" cmpd="sng" w="9525">
            <a:solidFill>
              <a:schemeClr val="accent1"/>
            </a:solidFill>
            <a:prstDash val="solid"/>
            <a:round/>
            <a:headEnd len="sm" w="sm" type="none"/>
            <a:tailEnd len="med" w="med" type="triangle"/>
          </a:ln>
        </p:spPr>
      </p:cxnSp>
      <p:sp>
        <p:nvSpPr>
          <p:cNvPr id="371" name="Google Shape;371;p4"/>
          <p:cNvSpPr txBox="1"/>
          <p:nvPr/>
        </p:nvSpPr>
        <p:spPr>
          <a:xfrm>
            <a:off x="6978568" y="5557388"/>
            <a:ext cx="1831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chemeClr val="accent1"/>
                </a:solidFill>
                <a:latin typeface="Century Gothic"/>
                <a:ea typeface="Century Gothic"/>
                <a:cs typeface="Century Gothic"/>
                <a:sym typeface="Century Gothic"/>
              </a:rPr>
              <a:t>Renvois décision prise par opérateur</a:t>
            </a:r>
            <a:endParaRPr b="0" i="0" sz="700" u="none" cap="none" strike="noStrike">
              <a:solidFill>
                <a:schemeClr val="accent1"/>
              </a:solidFill>
              <a:latin typeface="Century Gothic"/>
              <a:ea typeface="Century Gothic"/>
              <a:cs typeface="Century Gothic"/>
              <a:sym typeface="Century Gothic"/>
            </a:endParaRPr>
          </a:p>
        </p:txBody>
      </p:sp>
      <p:sp>
        <p:nvSpPr>
          <p:cNvPr id="372" name="Google Shape;372;p4"/>
          <p:cNvSpPr txBox="1"/>
          <p:nvPr/>
        </p:nvSpPr>
        <p:spPr>
          <a:xfrm>
            <a:off x="8941121" y="4363475"/>
            <a:ext cx="7938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chemeClr val="accent1"/>
                </a:solidFill>
                <a:latin typeface="Century Gothic"/>
                <a:ea typeface="Century Gothic"/>
                <a:cs typeface="Century Gothic"/>
                <a:sym typeface="Century Gothic"/>
              </a:rPr>
              <a:t>Opérateur sauvegarde sa décision</a:t>
            </a:r>
            <a:endParaRPr b="0" i="0" sz="700" u="none" cap="none" strike="noStrike">
              <a:solidFill>
                <a:schemeClr val="accent1"/>
              </a:solidFill>
              <a:latin typeface="Century Gothic"/>
              <a:ea typeface="Century Gothic"/>
              <a:cs typeface="Century Gothic"/>
              <a:sym typeface="Century Gothic"/>
            </a:endParaRPr>
          </a:p>
        </p:txBody>
      </p:sp>
      <p:cxnSp>
        <p:nvCxnSpPr>
          <p:cNvPr id="373" name="Google Shape;373;p4"/>
          <p:cNvCxnSpPr/>
          <p:nvPr/>
        </p:nvCxnSpPr>
        <p:spPr>
          <a:xfrm>
            <a:off x="5301825" y="2668575"/>
            <a:ext cx="0" cy="178500"/>
          </a:xfrm>
          <a:prstGeom prst="straightConnector1">
            <a:avLst/>
          </a:prstGeom>
          <a:noFill/>
          <a:ln cap="flat" cmpd="sng" w="9525">
            <a:solidFill>
              <a:srgbClr val="999999"/>
            </a:solidFill>
            <a:prstDash val="solid"/>
            <a:round/>
            <a:headEnd len="sm" w="sm" type="none"/>
            <a:tailEnd len="med" w="med" type="triangle"/>
          </a:ln>
        </p:spPr>
      </p:cxnSp>
      <p:cxnSp>
        <p:nvCxnSpPr>
          <p:cNvPr id="374" name="Google Shape;374;p4"/>
          <p:cNvCxnSpPr/>
          <p:nvPr/>
        </p:nvCxnSpPr>
        <p:spPr>
          <a:xfrm>
            <a:off x="6533375" y="2676788"/>
            <a:ext cx="0" cy="178500"/>
          </a:xfrm>
          <a:prstGeom prst="straightConnector1">
            <a:avLst/>
          </a:prstGeom>
          <a:noFill/>
          <a:ln cap="flat" cmpd="sng" w="9525">
            <a:solidFill>
              <a:srgbClr val="999999"/>
            </a:solidFill>
            <a:prstDash val="solid"/>
            <a:round/>
            <a:headEnd len="sm" w="sm" type="none"/>
            <a:tailEnd len="med" w="med" type="triangle"/>
          </a:ln>
        </p:spPr>
      </p:cxnSp>
      <p:cxnSp>
        <p:nvCxnSpPr>
          <p:cNvPr id="375" name="Google Shape;375;p4"/>
          <p:cNvCxnSpPr/>
          <p:nvPr/>
        </p:nvCxnSpPr>
        <p:spPr>
          <a:xfrm>
            <a:off x="5767625" y="3398813"/>
            <a:ext cx="4800" cy="434700"/>
          </a:xfrm>
          <a:prstGeom prst="straightConnector1">
            <a:avLst/>
          </a:prstGeom>
          <a:noFill/>
          <a:ln cap="flat" cmpd="sng" w="9525">
            <a:solidFill>
              <a:srgbClr val="999999"/>
            </a:solidFill>
            <a:prstDash val="solid"/>
            <a:round/>
            <a:headEnd len="sm" w="sm" type="none"/>
            <a:tailEnd len="med" w="med" type="triangle"/>
          </a:ln>
        </p:spPr>
      </p:cxnSp>
      <p:cxnSp>
        <p:nvCxnSpPr>
          <p:cNvPr id="376" name="Google Shape;376;p4"/>
          <p:cNvCxnSpPr/>
          <p:nvPr/>
        </p:nvCxnSpPr>
        <p:spPr>
          <a:xfrm flipH="1">
            <a:off x="5772550" y="4366150"/>
            <a:ext cx="300" cy="369600"/>
          </a:xfrm>
          <a:prstGeom prst="straightConnector1">
            <a:avLst/>
          </a:prstGeom>
          <a:noFill/>
          <a:ln cap="flat" cmpd="sng" w="9525">
            <a:solidFill>
              <a:srgbClr val="999999"/>
            </a:solidFill>
            <a:prstDash val="solid"/>
            <a:round/>
            <a:headEnd len="sm" w="sm" type="none"/>
            <a:tailEnd len="med" w="med" type="triangle"/>
          </a:ln>
        </p:spPr>
      </p:cxnSp>
      <p:cxnSp>
        <p:nvCxnSpPr>
          <p:cNvPr id="377" name="Google Shape;377;p4"/>
          <p:cNvCxnSpPr/>
          <p:nvPr/>
        </p:nvCxnSpPr>
        <p:spPr>
          <a:xfrm flipH="1">
            <a:off x="5772550" y="5250188"/>
            <a:ext cx="300" cy="369600"/>
          </a:xfrm>
          <a:prstGeom prst="straightConnector1">
            <a:avLst/>
          </a:prstGeom>
          <a:noFill/>
          <a:ln cap="flat" cmpd="sng" w="9525">
            <a:solidFill>
              <a:srgbClr val="999999"/>
            </a:solidFill>
            <a:prstDash val="solid"/>
            <a:round/>
            <a:headEnd len="sm" w="sm" type="none"/>
            <a:tailEnd len="med" w="med" type="triangle"/>
          </a:ln>
        </p:spPr>
      </p:cxnSp>
      <p:cxnSp>
        <p:nvCxnSpPr>
          <p:cNvPr id="378" name="Google Shape;378;p4"/>
          <p:cNvCxnSpPr/>
          <p:nvPr/>
        </p:nvCxnSpPr>
        <p:spPr>
          <a:xfrm flipH="1">
            <a:off x="4534088" y="5880063"/>
            <a:ext cx="365100" cy="900"/>
          </a:xfrm>
          <a:prstGeom prst="straightConnector1">
            <a:avLst/>
          </a:prstGeom>
          <a:noFill/>
          <a:ln cap="flat" cmpd="sng" w="9525">
            <a:solidFill>
              <a:srgbClr val="999999"/>
            </a:solidFill>
            <a:prstDash val="solid"/>
            <a:round/>
            <a:headEnd len="sm" w="sm" type="none"/>
            <a:tailEnd len="med" w="med" type="triangle"/>
          </a:ln>
        </p:spPr>
      </p:cxnSp>
      <p:sp>
        <p:nvSpPr>
          <p:cNvPr id="379" name="Google Shape;379;p4"/>
          <p:cNvSpPr txBox="1"/>
          <p:nvPr/>
        </p:nvSpPr>
        <p:spPr>
          <a:xfrm rot="1781300">
            <a:off x="8499228" y="1464445"/>
            <a:ext cx="23310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600" u="sng" cap="none" strike="noStrike">
                <a:solidFill>
                  <a:srgbClr val="FF0000"/>
                </a:solidFill>
                <a:latin typeface="Arial"/>
                <a:ea typeface="Arial"/>
                <a:cs typeface="Arial"/>
                <a:sym typeface="Arial"/>
              </a:rPr>
              <a:t>Copie à effacer à terme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
          <p:cNvSpPr txBox="1"/>
          <p:nvPr>
            <p:ph type="title"/>
          </p:nvPr>
        </p:nvSpPr>
        <p:spPr>
          <a:xfrm>
            <a:off x="387385" y="290868"/>
            <a:ext cx="11816700" cy="140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Workflow global</a:t>
            </a:r>
            <a:br>
              <a:rPr lang="fr-FR"/>
            </a:br>
            <a:endParaRPr>
              <a:solidFill>
                <a:srgbClr val="DEEEAD"/>
              </a:solidFill>
            </a:endParaRPr>
          </a:p>
        </p:txBody>
      </p:sp>
      <p:sp>
        <p:nvSpPr>
          <p:cNvPr id="386" name="Google Shape;386;p2"/>
          <p:cNvSpPr/>
          <p:nvPr/>
        </p:nvSpPr>
        <p:spPr>
          <a:xfrm>
            <a:off x="3852125" y="2166675"/>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Nouvel utilisateur</a:t>
            </a:r>
            <a:endParaRPr b="0" i="0" sz="1400" u="none" cap="none" strike="noStrike">
              <a:solidFill>
                <a:schemeClr val="lt1"/>
              </a:solidFill>
              <a:latin typeface="Century Gothic"/>
              <a:ea typeface="Century Gothic"/>
              <a:cs typeface="Century Gothic"/>
              <a:sym typeface="Century Gothic"/>
            </a:endParaRPr>
          </a:p>
        </p:txBody>
      </p:sp>
      <p:sp>
        <p:nvSpPr>
          <p:cNvPr id="387" name="Google Shape;387;p2"/>
          <p:cNvSpPr/>
          <p:nvPr/>
        </p:nvSpPr>
        <p:spPr>
          <a:xfrm>
            <a:off x="6096000" y="2166675"/>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Identification</a:t>
            </a:r>
            <a:endParaRPr b="0" i="0" sz="1400" u="none" cap="none" strike="noStrike">
              <a:solidFill>
                <a:schemeClr val="lt1"/>
              </a:solidFill>
              <a:latin typeface="Century Gothic"/>
              <a:ea typeface="Century Gothic"/>
              <a:cs typeface="Century Gothic"/>
              <a:sym typeface="Century Gothic"/>
            </a:endParaRPr>
          </a:p>
        </p:txBody>
      </p:sp>
      <p:sp>
        <p:nvSpPr>
          <p:cNvPr id="388" name="Google Shape;388;p2"/>
          <p:cNvSpPr/>
          <p:nvPr/>
        </p:nvSpPr>
        <p:spPr>
          <a:xfrm>
            <a:off x="484554" y="1934250"/>
            <a:ext cx="1484121" cy="695400"/>
          </a:xfrm>
          <a:prstGeom prst="rect">
            <a:avLst/>
          </a:prstGeom>
          <a:solidFill>
            <a:srgbClr val="00B050"/>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BDD</a:t>
            </a:r>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utilisateurs</a:t>
            </a:r>
            <a:endParaRPr/>
          </a:p>
          <a:p>
            <a:pPr indent="0" lvl="0" marL="0" marR="0" rtl="0" algn="ctr">
              <a:lnSpc>
                <a:spcPct val="100000"/>
              </a:lnSpc>
              <a:spcBef>
                <a:spcPts val="0"/>
              </a:spcBef>
              <a:spcAft>
                <a:spcPts val="0"/>
              </a:spcAft>
              <a:buClr>
                <a:srgbClr val="000000"/>
              </a:buClr>
              <a:buSzPts val="700"/>
              <a:buFont typeface="Arial"/>
              <a:buNone/>
            </a:pPr>
            <a:r>
              <a:rPr b="0" i="0" lang="fr-FR" sz="700" u="none" cap="none" strike="noStrike">
                <a:solidFill>
                  <a:schemeClr val="lt1"/>
                </a:solidFill>
                <a:latin typeface="Arial Narrow"/>
                <a:ea typeface="Arial Narrow"/>
                <a:cs typeface="Arial Narrow"/>
                <a:sym typeface="Arial Narrow"/>
              </a:rPr>
              <a:t>Authentification/Rôles/Traçabilité</a:t>
            </a:r>
            <a:endParaRPr b="0" i="0" sz="700" u="none" cap="none" strike="noStrike">
              <a:solidFill>
                <a:schemeClr val="lt1"/>
              </a:solidFill>
              <a:latin typeface="Arial Narrow"/>
              <a:ea typeface="Arial Narrow"/>
              <a:cs typeface="Arial Narrow"/>
              <a:sym typeface="Arial Narrow"/>
            </a:endParaRPr>
          </a:p>
        </p:txBody>
      </p:sp>
      <p:cxnSp>
        <p:nvCxnSpPr>
          <p:cNvPr id="389" name="Google Shape;389;p2"/>
          <p:cNvCxnSpPr>
            <a:stCxn id="386" idx="1"/>
          </p:cNvCxnSpPr>
          <p:nvPr/>
        </p:nvCxnSpPr>
        <p:spPr>
          <a:xfrm flipH="1">
            <a:off x="2000825" y="2398125"/>
            <a:ext cx="1851300" cy="3300"/>
          </a:xfrm>
          <a:prstGeom prst="straightConnector1">
            <a:avLst/>
          </a:prstGeom>
          <a:noFill/>
          <a:ln cap="flat" cmpd="sng" w="9525">
            <a:solidFill>
              <a:srgbClr val="00B050"/>
            </a:solidFill>
            <a:prstDash val="dash"/>
            <a:round/>
            <a:headEnd len="sm" w="sm" type="none"/>
            <a:tailEnd len="med" w="med" type="triangle"/>
          </a:ln>
        </p:spPr>
      </p:cxnSp>
      <p:sp>
        <p:nvSpPr>
          <p:cNvPr id="390" name="Google Shape;390;p2"/>
          <p:cNvSpPr txBox="1"/>
          <p:nvPr/>
        </p:nvSpPr>
        <p:spPr>
          <a:xfrm>
            <a:off x="2070425" y="2108925"/>
            <a:ext cx="1581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Création nouvel utilisateur</a:t>
            </a:r>
            <a:endParaRPr b="0" i="0" sz="700" u="none" cap="none" strike="noStrike">
              <a:solidFill>
                <a:srgbClr val="00B050"/>
              </a:solidFill>
              <a:latin typeface="Century Gothic"/>
              <a:ea typeface="Century Gothic"/>
              <a:cs typeface="Century Gothic"/>
              <a:sym typeface="Century Gothic"/>
            </a:endParaRPr>
          </a:p>
        </p:txBody>
      </p:sp>
      <p:sp>
        <p:nvSpPr>
          <p:cNvPr id="391" name="Google Shape;391;p2"/>
          <p:cNvSpPr txBox="1"/>
          <p:nvPr/>
        </p:nvSpPr>
        <p:spPr>
          <a:xfrm>
            <a:off x="2070425" y="1782713"/>
            <a:ext cx="2792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Authentification  utilisateur</a:t>
            </a:r>
            <a:endParaRPr b="0" i="0" sz="700" u="none" cap="none" strike="noStrike">
              <a:solidFill>
                <a:srgbClr val="00B050"/>
              </a:solidFill>
              <a:latin typeface="Century Gothic"/>
              <a:ea typeface="Century Gothic"/>
              <a:cs typeface="Century Gothic"/>
              <a:sym typeface="Century Gothic"/>
            </a:endParaRPr>
          </a:p>
        </p:txBody>
      </p:sp>
      <p:sp>
        <p:nvSpPr>
          <p:cNvPr id="392" name="Google Shape;392;p2"/>
          <p:cNvSpPr txBox="1"/>
          <p:nvPr/>
        </p:nvSpPr>
        <p:spPr>
          <a:xfrm>
            <a:off x="5086625" y="1010824"/>
            <a:ext cx="1616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rgbClr val="999999"/>
                </a:solidFill>
                <a:latin typeface="Century Gothic"/>
                <a:ea typeface="Century Gothic"/>
                <a:cs typeface="Century Gothic"/>
                <a:sym typeface="Century Gothic"/>
              </a:rPr>
              <a:t>Utilisateur</a:t>
            </a:r>
            <a:endParaRPr b="0" i="0" sz="2000" u="none" cap="none" strike="noStrike">
              <a:solidFill>
                <a:srgbClr val="999999"/>
              </a:solidFill>
              <a:latin typeface="Century Gothic"/>
              <a:ea typeface="Century Gothic"/>
              <a:cs typeface="Century Gothic"/>
              <a:sym typeface="Century Gothic"/>
            </a:endParaRPr>
          </a:p>
        </p:txBody>
      </p:sp>
      <p:cxnSp>
        <p:nvCxnSpPr>
          <p:cNvPr id="393" name="Google Shape;393;p2"/>
          <p:cNvCxnSpPr>
            <a:stCxn id="392" idx="2"/>
            <a:endCxn id="386" idx="0"/>
          </p:cNvCxnSpPr>
          <p:nvPr/>
        </p:nvCxnSpPr>
        <p:spPr>
          <a:xfrm flipH="1">
            <a:off x="4809875" y="1503424"/>
            <a:ext cx="1084800" cy="663300"/>
          </a:xfrm>
          <a:prstGeom prst="straightConnector1">
            <a:avLst/>
          </a:prstGeom>
          <a:noFill/>
          <a:ln cap="flat" cmpd="sng" w="9525">
            <a:solidFill>
              <a:srgbClr val="999999"/>
            </a:solidFill>
            <a:prstDash val="solid"/>
            <a:round/>
            <a:headEnd len="sm" w="sm" type="none"/>
            <a:tailEnd len="med" w="med" type="triangle"/>
          </a:ln>
        </p:spPr>
      </p:cxnSp>
      <p:cxnSp>
        <p:nvCxnSpPr>
          <p:cNvPr id="394" name="Google Shape;394;p2"/>
          <p:cNvCxnSpPr>
            <a:stCxn id="392" idx="2"/>
            <a:endCxn id="387" idx="0"/>
          </p:cNvCxnSpPr>
          <p:nvPr/>
        </p:nvCxnSpPr>
        <p:spPr>
          <a:xfrm>
            <a:off x="5894675" y="1503424"/>
            <a:ext cx="1159200" cy="663300"/>
          </a:xfrm>
          <a:prstGeom prst="straightConnector1">
            <a:avLst/>
          </a:prstGeom>
          <a:noFill/>
          <a:ln cap="flat" cmpd="sng" w="9525">
            <a:solidFill>
              <a:srgbClr val="999999"/>
            </a:solidFill>
            <a:prstDash val="solid"/>
            <a:round/>
            <a:headEnd len="sm" w="sm" type="none"/>
            <a:tailEnd len="med" w="med" type="triangle"/>
          </a:ln>
        </p:spPr>
      </p:cxnSp>
      <p:sp>
        <p:nvSpPr>
          <p:cNvPr id="395" name="Google Shape;395;p2"/>
          <p:cNvSpPr/>
          <p:nvPr/>
        </p:nvSpPr>
        <p:spPr>
          <a:xfrm>
            <a:off x="4936925" y="2902500"/>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Interface Utilisateur</a:t>
            </a:r>
            <a:endParaRPr b="0" i="0" sz="1400" u="none" cap="none" strike="noStrike">
              <a:solidFill>
                <a:schemeClr val="lt1"/>
              </a:solidFill>
              <a:latin typeface="Century Gothic"/>
              <a:ea typeface="Century Gothic"/>
              <a:cs typeface="Century Gothic"/>
              <a:sym typeface="Century Gothic"/>
            </a:endParaRPr>
          </a:p>
        </p:txBody>
      </p:sp>
      <p:cxnSp>
        <p:nvCxnSpPr>
          <p:cNvPr id="396" name="Google Shape;396;p2"/>
          <p:cNvCxnSpPr>
            <a:endCxn id="395" idx="1"/>
          </p:cNvCxnSpPr>
          <p:nvPr/>
        </p:nvCxnSpPr>
        <p:spPr>
          <a:xfrm>
            <a:off x="1264925" y="2646450"/>
            <a:ext cx="3672000" cy="487500"/>
          </a:xfrm>
          <a:prstGeom prst="bentConnector3">
            <a:avLst>
              <a:gd fmla="val -325" name="adj1"/>
            </a:avLst>
          </a:prstGeom>
          <a:noFill/>
          <a:ln cap="flat" cmpd="sng" w="9525">
            <a:solidFill>
              <a:srgbClr val="00B050"/>
            </a:solidFill>
            <a:prstDash val="dash"/>
            <a:round/>
            <a:headEnd len="sm" w="sm" type="none"/>
            <a:tailEnd len="med" w="med" type="triangle"/>
          </a:ln>
        </p:spPr>
      </p:cxnSp>
      <p:cxnSp>
        <p:nvCxnSpPr>
          <p:cNvPr id="397" name="Google Shape;397;p2"/>
          <p:cNvCxnSpPr/>
          <p:nvPr/>
        </p:nvCxnSpPr>
        <p:spPr>
          <a:xfrm rot="10800000">
            <a:off x="1991850" y="2067625"/>
            <a:ext cx="5095200" cy="102600"/>
          </a:xfrm>
          <a:prstGeom prst="bentConnector3">
            <a:avLst>
              <a:gd fmla="val 11" name="adj1"/>
            </a:avLst>
          </a:prstGeom>
          <a:noFill/>
          <a:ln cap="flat" cmpd="sng" w="9525">
            <a:solidFill>
              <a:srgbClr val="00B050"/>
            </a:solidFill>
            <a:prstDash val="dash"/>
            <a:round/>
            <a:headEnd len="sm" w="sm" type="none"/>
            <a:tailEnd len="med" w="med" type="triangle"/>
          </a:ln>
        </p:spPr>
      </p:cxnSp>
      <p:sp>
        <p:nvSpPr>
          <p:cNvPr id="398" name="Google Shape;398;p2"/>
          <p:cNvSpPr/>
          <p:nvPr/>
        </p:nvSpPr>
        <p:spPr>
          <a:xfrm>
            <a:off x="4936925" y="3866925"/>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Nouvel Accident</a:t>
            </a:r>
            <a:endParaRPr b="0" i="0" sz="1400" u="none" cap="none" strike="noStrike">
              <a:solidFill>
                <a:schemeClr val="lt1"/>
              </a:solidFill>
              <a:latin typeface="Century Gothic"/>
              <a:ea typeface="Century Gothic"/>
              <a:cs typeface="Century Gothic"/>
              <a:sym typeface="Century Gothic"/>
            </a:endParaRPr>
          </a:p>
        </p:txBody>
      </p:sp>
      <p:sp>
        <p:nvSpPr>
          <p:cNvPr id="399" name="Google Shape;399;p2"/>
          <p:cNvSpPr/>
          <p:nvPr/>
        </p:nvSpPr>
        <p:spPr>
          <a:xfrm>
            <a:off x="9486952" y="3616163"/>
            <a:ext cx="1084800" cy="1494852"/>
          </a:xfrm>
          <a:prstGeom prst="rect">
            <a:avLst/>
          </a:prstGeom>
          <a:solidFill>
            <a:srgbClr val="92D050"/>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BDD accidents</a:t>
            </a:r>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&amp;</a:t>
            </a:r>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décisions</a:t>
            </a:r>
            <a:endParaRPr b="0" i="0" sz="1400" u="none" cap="none" strike="noStrike">
              <a:solidFill>
                <a:schemeClr val="lt1"/>
              </a:solidFill>
              <a:latin typeface="Century Gothic"/>
              <a:ea typeface="Century Gothic"/>
              <a:cs typeface="Century Gothic"/>
              <a:sym typeface="Century Gothic"/>
            </a:endParaRPr>
          </a:p>
        </p:txBody>
      </p:sp>
      <p:sp>
        <p:nvSpPr>
          <p:cNvPr id="400" name="Google Shape;400;p2"/>
          <p:cNvSpPr txBox="1"/>
          <p:nvPr/>
        </p:nvSpPr>
        <p:spPr>
          <a:xfrm>
            <a:off x="1464875" y="2841450"/>
            <a:ext cx="2792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Autorisation accès utilisateur à l’interface avec ses rôles</a:t>
            </a:r>
            <a:endParaRPr b="0" i="0" sz="700" u="none" cap="none" strike="noStrike">
              <a:solidFill>
                <a:srgbClr val="00B050"/>
              </a:solidFill>
              <a:latin typeface="Century Gothic"/>
              <a:ea typeface="Century Gothic"/>
              <a:cs typeface="Century Gothic"/>
              <a:sym typeface="Century Gothic"/>
            </a:endParaRPr>
          </a:p>
        </p:txBody>
      </p:sp>
      <p:cxnSp>
        <p:nvCxnSpPr>
          <p:cNvPr id="401" name="Google Shape;401;p2"/>
          <p:cNvCxnSpPr/>
          <p:nvPr/>
        </p:nvCxnSpPr>
        <p:spPr>
          <a:xfrm flipH="1" rot="10800000">
            <a:off x="6865002" y="3769728"/>
            <a:ext cx="2607900" cy="256200"/>
          </a:xfrm>
          <a:prstGeom prst="bentConnector3">
            <a:avLst>
              <a:gd fmla="val 56643" name="adj1"/>
            </a:avLst>
          </a:prstGeom>
          <a:noFill/>
          <a:ln cap="flat" cmpd="sng" w="9525">
            <a:solidFill>
              <a:srgbClr val="C00000"/>
            </a:solidFill>
            <a:prstDash val="solid"/>
            <a:round/>
            <a:headEnd len="sm" w="sm" type="none"/>
            <a:tailEnd len="med" w="med" type="triangle"/>
          </a:ln>
        </p:spPr>
      </p:cxnSp>
      <p:sp>
        <p:nvSpPr>
          <p:cNvPr id="402" name="Google Shape;402;p2"/>
          <p:cNvSpPr txBox="1"/>
          <p:nvPr/>
        </p:nvSpPr>
        <p:spPr>
          <a:xfrm>
            <a:off x="6806453" y="3754407"/>
            <a:ext cx="1688113" cy="292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C00000"/>
                </a:solidFill>
                <a:latin typeface="Century Gothic"/>
                <a:ea typeface="Century Gothic"/>
                <a:cs typeface="Century Gothic"/>
                <a:sym typeface="Century Gothic"/>
              </a:rPr>
              <a:t>Stockage nouveaux accidents</a:t>
            </a:r>
            <a:endParaRPr b="0" i="0" sz="700" u="none" cap="none" strike="noStrike">
              <a:solidFill>
                <a:srgbClr val="C00000"/>
              </a:solidFill>
              <a:latin typeface="Century Gothic"/>
              <a:ea typeface="Century Gothic"/>
              <a:cs typeface="Century Gothic"/>
              <a:sym typeface="Century Gothic"/>
            </a:endParaRPr>
          </a:p>
        </p:txBody>
      </p:sp>
      <p:sp>
        <p:nvSpPr>
          <p:cNvPr id="403" name="Google Shape;403;p2"/>
          <p:cNvSpPr/>
          <p:nvPr/>
        </p:nvSpPr>
        <p:spPr>
          <a:xfrm>
            <a:off x="4936925" y="4758000"/>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Prédiction</a:t>
            </a:r>
            <a:endParaRPr b="0" i="0" sz="1400" u="none" cap="none" strike="noStrike">
              <a:solidFill>
                <a:schemeClr val="lt1"/>
              </a:solidFill>
              <a:latin typeface="Century Gothic"/>
              <a:ea typeface="Century Gothic"/>
              <a:cs typeface="Century Gothic"/>
              <a:sym typeface="Century Gothic"/>
            </a:endParaRPr>
          </a:p>
        </p:txBody>
      </p:sp>
      <p:sp>
        <p:nvSpPr>
          <p:cNvPr id="404" name="Google Shape;404;p2"/>
          <p:cNvSpPr/>
          <p:nvPr/>
        </p:nvSpPr>
        <p:spPr>
          <a:xfrm>
            <a:off x="2595827" y="5649063"/>
            <a:ext cx="1915500" cy="462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Quitter</a:t>
            </a:r>
            <a:endParaRPr b="0" i="0" sz="1400" u="none" cap="none" strike="noStrike">
              <a:solidFill>
                <a:schemeClr val="lt1"/>
              </a:solidFill>
              <a:latin typeface="Century Gothic"/>
              <a:ea typeface="Century Gothic"/>
              <a:cs typeface="Century Gothic"/>
              <a:sym typeface="Century Gothic"/>
            </a:endParaRPr>
          </a:p>
        </p:txBody>
      </p:sp>
      <p:cxnSp>
        <p:nvCxnSpPr>
          <p:cNvPr id="405" name="Google Shape;405;p2"/>
          <p:cNvCxnSpPr/>
          <p:nvPr/>
        </p:nvCxnSpPr>
        <p:spPr>
          <a:xfrm flipH="1" rot="10800000">
            <a:off x="6865359" y="4560805"/>
            <a:ext cx="2607600" cy="292500"/>
          </a:xfrm>
          <a:prstGeom prst="bentConnector3">
            <a:avLst>
              <a:gd fmla="val 49998" name="adj1"/>
            </a:avLst>
          </a:prstGeom>
          <a:noFill/>
          <a:ln cap="flat" cmpd="sng" w="9525">
            <a:solidFill>
              <a:srgbClr val="FFC000"/>
            </a:solidFill>
            <a:prstDash val="solid"/>
            <a:round/>
            <a:headEnd len="sm" w="sm" type="none"/>
            <a:tailEnd len="med" w="med" type="triangle"/>
          </a:ln>
        </p:spPr>
      </p:cxnSp>
      <p:sp>
        <p:nvSpPr>
          <p:cNvPr id="406" name="Google Shape;406;p2"/>
          <p:cNvSpPr txBox="1"/>
          <p:nvPr/>
        </p:nvSpPr>
        <p:spPr>
          <a:xfrm>
            <a:off x="6820026" y="4830171"/>
            <a:ext cx="1831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FFC000"/>
                </a:solidFill>
                <a:latin typeface="Century Gothic"/>
                <a:ea typeface="Century Gothic"/>
                <a:cs typeface="Century Gothic"/>
                <a:sym typeface="Century Gothic"/>
              </a:rPr>
              <a:t>Stockage résultats de prédiction</a:t>
            </a:r>
            <a:endParaRPr b="0" i="0" sz="700" u="none" cap="none" strike="noStrike">
              <a:solidFill>
                <a:srgbClr val="FFC000"/>
              </a:solidFill>
              <a:latin typeface="Century Gothic"/>
              <a:ea typeface="Century Gothic"/>
              <a:cs typeface="Century Gothic"/>
              <a:sym typeface="Century Gothic"/>
            </a:endParaRPr>
          </a:p>
        </p:txBody>
      </p:sp>
      <p:sp>
        <p:nvSpPr>
          <p:cNvPr id="407" name="Google Shape;407;p2"/>
          <p:cNvSpPr/>
          <p:nvPr/>
        </p:nvSpPr>
        <p:spPr>
          <a:xfrm>
            <a:off x="2193775" y="4541300"/>
            <a:ext cx="1410600" cy="629006"/>
          </a:xfrm>
          <a:prstGeom prst="rect">
            <a:avLst/>
          </a:prstGeom>
          <a:solidFill>
            <a:srgbClr val="FFC000"/>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Model</a:t>
            </a:r>
            <a:endParaRPr b="0" i="0" sz="1400" u="none" cap="none" strike="noStrike">
              <a:solidFill>
                <a:schemeClr val="lt1"/>
              </a:solidFill>
              <a:latin typeface="Century Gothic"/>
              <a:ea typeface="Century Gothic"/>
              <a:cs typeface="Century Gothic"/>
              <a:sym typeface="Century Gothic"/>
            </a:endParaRPr>
          </a:p>
        </p:txBody>
      </p:sp>
      <p:cxnSp>
        <p:nvCxnSpPr>
          <p:cNvPr id="408" name="Google Shape;408;p2"/>
          <p:cNvCxnSpPr/>
          <p:nvPr/>
        </p:nvCxnSpPr>
        <p:spPr>
          <a:xfrm flipH="1">
            <a:off x="3100949" y="4233923"/>
            <a:ext cx="1823400" cy="276000"/>
          </a:xfrm>
          <a:prstGeom prst="bentConnector3">
            <a:avLst>
              <a:gd fmla="val 100149" name="adj1"/>
            </a:avLst>
          </a:prstGeom>
          <a:noFill/>
          <a:ln cap="flat" cmpd="sng" w="9525">
            <a:solidFill>
              <a:srgbClr val="FFC000"/>
            </a:solidFill>
            <a:prstDash val="solid"/>
            <a:round/>
            <a:headEnd len="sm" w="sm" type="none"/>
            <a:tailEnd len="med" w="med" type="triangle"/>
          </a:ln>
        </p:spPr>
      </p:cxnSp>
      <p:sp>
        <p:nvSpPr>
          <p:cNvPr id="409" name="Google Shape;409;p2"/>
          <p:cNvSpPr txBox="1"/>
          <p:nvPr/>
        </p:nvSpPr>
        <p:spPr>
          <a:xfrm>
            <a:off x="3725296" y="4199254"/>
            <a:ext cx="1090708" cy="50780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FFC000"/>
                </a:solidFill>
                <a:latin typeface="Century Gothic"/>
                <a:ea typeface="Century Gothic"/>
                <a:cs typeface="Century Gothic"/>
                <a:sym typeface="Century Gothic"/>
              </a:rPr>
              <a:t>Envoi des données accident pour prédiction Gravité</a:t>
            </a:r>
            <a:endParaRPr b="0" i="0" sz="700" u="none" cap="none" strike="noStrike">
              <a:solidFill>
                <a:srgbClr val="FFC000"/>
              </a:solidFill>
              <a:latin typeface="Century Gothic"/>
              <a:ea typeface="Century Gothic"/>
              <a:cs typeface="Century Gothic"/>
              <a:sym typeface="Century Gothic"/>
            </a:endParaRPr>
          </a:p>
        </p:txBody>
      </p:sp>
      <p:sp>
        <p:nvSpPr>
          <p:cNvPr id="410" name="Google Shape;410;p2"/>
          <p:cNvSpPr txBox="1"/>
          <p:nvPr/>
        </p:nvSpPr>
        <p:spPr>
          <a:xfrm>
            <a:off x="3588916" y="4976492"/>
            <a:ext cx="1419035" cy="292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FFC000"/>
                </a:solidFill>
                <a:latin typeface="Century Gothic"/>
                <a:ea typeface="Century Gothic"/>
                <a:cs typeface="Century Gothic"/>
                <a:sym typeface="Century Gothic"/>
              </a:rPr>
              <a:t>Résultats prédiction Gravité</a:t>
            </a:r>
            <a:endParaRPr b="0" i="0" sz="700" u="none" cap="none" strike="noStrike">
              <a:solidFill>
                <a:srgbClr val="FFC000"/>
              </a:solidFill>
              <a:latin typeface="Century Gothic"/>
              <a:ea typeface="Century Gothic"/>
              <a:cs typeface="Century Gothic"/>
              <a:sym typeface="Century Gothic"/>
            </a:endParaRPr>
          </a:p>
        </p:txBody>
      </p:sp>
      <p:cxnSp>
        <p:nvCxnSpPr>
          <p:cNvPr id="411" name="Google Shape;411;p2"/>
          <p:cNvCxnSpPr>
            <a:endCxn id="403" idx="1"/>
          </p:cNvCxnSpPr>
          <p:nvPr/>
        </p:nvCxnSpPr>
        <p:spPr>
          <a:xfrm>
            <a:off x="3626525" y="4988850"/>
            <a:ext cx="1310400" cy="600"/>
          </a:xfrm>
          <a:prstGeom prst="bentConnector3">
            <a:avLst>
              <a:gd fmla="val 50000" name="adj1"/>
            </a:avLst>
          </a:prstGeom>
          <a:noFill/>
          <a:ln cap="flat" cmpd="sng" w="9525">
            <a:solidFill>
              <a:srgbClr val="FFC000"/>
            </a:solidFill>
            <a:prstDash val="solid"/>
            <a:round/>
            <a:headEnd len="sm" w="sm" type="none"/>
            <a:tailEnd len="med" w="med" type="triangle"/>
          </a:ln>
        </p:spPr>
      </p:cxnSp>
      <p:sp>
        <p:nvSpPr>
          <p:cNvPr id="412" name="Google Shape;412;p2"/>
          <p:cNvSpPr/>
          <p:nvPr/>
        </p:nvSpPr>
        <p:spPr>
          <a:xfrm>
            <a:off x="403399" y="3679475"/>
            <a:ext cx="1581300" cy="695400"/>
          </a:xfrm>
          <a:prstGeom prst="rect">
            <a:avLst/>
          </a:pr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Smart Brother</a:t>
            </a:r>
            <a:endParaRPr b="0" i="0" sz="1400" u="none" cap="none" strike="noStrike">
              <a:solidFill>
                <a:schemeClr val="lt1"/>
              </a:solidFill>
              <a:latin typeface="Century Gothic"/>
              <a:ea typeface="Century Gothic"/>
              <a:cs typeface="Century Gothic"/>
              <a:sym typeface="Century Gothic"/>
            </a:endParaRPr>
          </a:p>
        </p:txBody>
      </p:sp>
      <p:cxnSp>
        <p:nvCxnSpPr>
          <p:cNvPr id="413" name="Google Shape;413;p2"/>
          <p:cNvCxnSpPr/>
          <p:nvPr/>
        </p:nvCxnSpPr>
        <p:spPr>
          <a:xfrm>
            <a:off x="2043425" y="4030606"/>
            <a:ext cx="2893500" cy="600"/>
          </a:xfrm>
          <a:prstGeom prst="bentConnector3">
            <a:avLst>
              <a:gd fmla="val 50000" name="adj1"/>
            </a:avLst>
          </a:prstGeom>
          <a:noFill/>
          <a:ln cap="flat" cmpd="sng" w="9525">
            <a:solidFill>
              <a:srgbClr val="741B47"/>
            </a:solidFill>
            <a:prstDash val="solid"/>
            <a:round/>
            <a:headEnd len="sm" w="sm" type="none"/>
            <a:tailEnd len="med" w="med" type="triangle"/>
          </a:ln>
        </p:spPr>
      </p:cxnSp>
      <p:sp>
        <p:nvSpPr>
          <p:cNvPr id="414" name="Google Shape;414;p2"/>
          <p:cNvSpPr txBox="1"/>
          <p:nvPr/>
        </p:nvSpPr>
        <p:spPr>
          <a:xfrm>
            <a:off x="1992191" y="3769752"/>
            <a:ext cx="3234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741B47"/>
                </a:solidFill>
                <a:latin typeface="Century Gothic"/>
                <a:ea typeface="Century Gothic"/>
                <a:cs typeface="Century Gothic"/>
                <a:sym typeface="Century Gothic"/>
              </a:rPr>
              <a:t>Transmission des nouveaux accidents</a:t>
            </a:r>
            <a:endParaRPr b="0" i="0" sz="700" u="none" cap="none" strike="noStrike">
              <a:solidFill>
                <a:srgbClr val="741B47"/>
              </a:solidFill>
              <a:latin typeface="Century Gothic"/>
              <a:ea typeface="Century Gothic"/>
              <a:cs typeface="Century Gothic"/>
              <a:sym typeface="Century Gothic"/>
            </a:endParaRPr>
          </a:p>
        </p:txBody>
      </p:sp>
      <p:sp>
        <p:nvSpPr>
          <p:cNvPr id="415" name="Google Shape;415;p2"/>
          <p:cNvSpPr/>
          <p:nvPr/>
        </p:nvSpPr>
        <p:spPr>
          <a:xfrm>
            <a:off x="4936925" y="5649063"/>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Décision Opérateur</a:t>
            </a:r>
            <a:endParaRPr b="0" i="0" sz="1400" u="none" cap="none" strike="noStrike">
              <a:solidFill>
                <a:schemeClr val="lt1"/>
              </a:solidFill>
              <a:latin typeface="Century Gothic"/>
              <a:ea typeface="Century Gothic"/>
              <a:cs typeface="Century Gothic"/>
              <a:sym typeface="Century Gothic"/>
            </a:endParaRPr>
          </a:p>
        </p:txBody>
      </p:sp>
      <p:cxnSp>
        <p:nvCxnSpPr>
          <p:cNvPr id="416" name="Google Shape;416;p2"/>
          <p:cNvCxnSpPr/>
          <p:nvPr/>
        </p:nvCxnSpPr>
        <p:spPr>
          <a:xfrm>
            <a:off x="6878398" y="2981961"/>
            <a:ext cx="3109200" cy="632700"/>
          </a:xfrm>
          <a:prstGeom prst="bentConnector2">
            <a:avLst/>
          </a:prstGeom>
          <a:noFill/>
          <a:ln cap="flat" cmpd="sng" w="9525">
            <a:solidFill>
              <a:srgbClr val="92D050"/>
            </a:solidFill>
            <a:prstDash val="solid"/>
            <a:round/>
            <a:headEnd len="sm" w="sm" type="none"/>
            <a:tailEnd len="med" w="med" type="triangle"/>
          </a:ln>
        </p:spPr>
      </p:cxnSp>
      <p:sp>
        <p:nvSpPr>
          <p:cNvPr id="417" name="Google Shape;417;p2"/>
          <p:cNvSpPr txBox="1"/>
          <p:nvPr/>
        </p:nvSpPr>
        <p:spPr>
          <a:xfrm>
            <a:off x="6882114" y="2674750"/>
            <a:ext cx="5101339" cy="292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92D050"/>
                </a:solidFill>
                <a:latin typeface="Century Gothic"/>
                <a:ea typeface="Century Gothic"/>
                <a:cs typeface="Century Gothic"/>
                <a:sym typeface="Century Gothic"/>
              </a:rPr>
              <a:t>Opérateur demande les accidents prédits (</a:t>
            </a:r>
            <a:r>
              <a:rPr b="0" i="1" lang="fr-FR" sz="700" u="none" cap="none" strike="noStrike">
                <a:solidFill>
                  <a:srgbClr val="92D050"/>
                </a:solidFill>
                <a:latin typeface="Century Gothic"/>
                <a:ea typeface="Century Gothic"/>
                <a:cs typeface="Century Gothic"/>
                <a:sym typeface="Century Gothic"/>
              </a:rPr>
              <a:t>Col. Prédiction</a:t>
            </a:r>
            <a:r>
              <a:rPr b="0" i="0" lang="fr-FR" sz="700" u="none" cap="none" strike="noStrike">
                <a:solidFill>
                  <a:srgbClr val="92D050"/>
                </a:solidFill>
                <a:latin typeface="Century Gothic"/>
                <a:ea typeface="Century Gothic"/>
                <a:cs typeface="Century Gothic"/>
                <a:sym typeface="Century Gothic"/>
              </a:rPr>
              <a:t>=yes) non traités (</a:t>
            </a:r>
            <a:r>
              <a:rPr b="0" i="1" lang="fr-FR" sz="700" u="none" cap="none" strike="noStrike">
                <a:solidFill>
                  <a:srgbClr val="92D050"/>
                </a:solidFill>
                <a:latin typeface="Century Gothic"/>
                <a:ea typeface="Century Gothic"/>
                <a:cs typeface="Century Gothic"/>
                <a:sym typeface="Century Gothic"/>
              </a:rPr>
              <a:t>Col. Décision = None</a:t>
            </a:r>
            <a:r>
              <a:rPr b="0" i="0" lang="fr-FR" sz="700" u="none" cap="none" strike="noStrike">
                <a:solidFill>
                  <a:srgbClr val="92D050"/>
                </a:solidFill>
                <a:latin typeface="Century Gothic"/>
                <a:ea typeface="Century Gothic"/>
                <a:cs typeface="Century Gothic"/>
                <a:sym typeface="Century Gothic"/>
              </a:rPr>
              <a:t>)</a:t>
            </a:r>
            <a:endParaRPr b="0" i="0" sz="700" u="none" cap="none" strike="noStrike">
              <a:solidFill>
                <a:srgbClr val="92D050"/>
              </a:solidFill>
              <a:latin typeface="Century Gothic"/>
              <a:ea typeface="Century Gothic"/>
              <a:cs typeface="Century Gothic"/>
              <a:sym typeface="Century Gothic"/>
            </a:endParaRPr>
          </a:p>
        </p:txBody>
      </p:sp>
      <p:sp>
        <p:nvSpPr>
          <p:cNvPr id="418" name="Google Shape;418;p2"/>
          <p:cNvSpPr txBox="1"/>
          <p:nvPr/>
        </p:nvSpPr>
        <p:spPr>
          <a:xfrm>
            <a:off x="6882114" y="2950164"/>
            <a:ext cx="2604837" cy="292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92D050"/>
                </a:solidFill>
                <a:latin typeface="Century Gothic"/>
                <a:ea typeface="Century Gothic"/>
                <a:cs typeface="Century Gothic"/>
                <a:sym typeface="Century Gothic"/>
              </a:rPr>
              <a:t>Accidents prédits et non traités récupérés</a:t>
            </a:r>
            <a:endParaRPr b="0" i="0" sz="700" u="none" cap="none" strike="noStrike">
              <a:solidFill>
                <a:srgbClr val="92D050"/>
              </a:solidFill>
              <a:latin typeface="Century Gothic"/>
              <a:ea typeface="Century Gothic"/>
              <a:cs typeface="Century Gothic"/>
              <a:sym typeface="Century Gothic"/>
            </a:endParaRPr>
          </a:p>
        </p:txBody>
      </p:sp>
      <p:cxnSp>
        <p:nvCxnSpPr>
          <p:cNvPr id="419" name="Google Shape;419;p2"/>
          <p:cNvCxnSpPr/>
          <p:nvPr/>
        </p:nvCxnSpPr>
        <p:spPr>
          <a:xfrm flipH="1" rot="10800000">
            <a:off x="6865002" y="5011888"/>
            <a:ext cx="2622000" cy="826500"/>
          </a:xfrm>
          <a:prstGeom prst="bentConnector3">
            <a:avLst>
              <a:gd fmla="val 58809" name="adj1"/>
            </a:avLst>
          </a:prstGeom>
          <a:noFill/>
          <a:ln cap="flat" cmpd="sng" w="9525">
            <a:solidFill>
              <a:schemeClr val="accent1"/>
            </a:solidFill>
            <a:prstDash val="solid"/>
            <a:round/>
            <a:headEnd len="sm" w="sm" type="none"/>
            <a:tailEnd len="med" w="med" type="triangle"/>
          </a:ln>
        </p:spPr>
      </p:cxnSp>
      <p:sp>
        <p:nvSpPr>
          <p:cNvPr id="420" name="Google Shape;420;p2"/>
          <p:cNvSpPr txBox="1"/>
          <p:nvPr/>
        </p:nvSpPr>
        <p:spPr>
          <a:xfrm>
            <a:off x="6920082" y="5545888"/>
            <a:ext cx="1831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chemeClr val="accent1"/>
                </a:solidFill>
                <a:latin typeface="Century Gothic"/>
                <a:ea typeface="Century Gothic"/>
                <a:cs typeface="Century Gothic"/>
                <a:sym typeface="Century Gothic"/>
              </a:rPr>
              <a:t>Stockage décision opérateur</a:t>
            </a:r>
            <a:endParaRPr b="0" i="0" sz="700" u="none" cap="none" strike="noStrike">
              <a:solidFill>
                <a:schemeClr val="accent1"/>
              </a:solidFill>
              <a:latin typeface="Century Gothic"/>
              <a:ea typeface="Century Gothic"/>
              <a:cs typeface="Century Gothic"/>
              <a:sym typeface="Century Gothic"/>
            </a:endParaRPr>
          </a:p>
        </p:txBody>
      </p:sp>
      <p:cxnSp>
        <p:nvCxnSpPr>
          <p:cNvPr id="421" name="Google Shape;421;p2"/>
          <p:cNvCxnSpPr/>
          <p:nvPr/>
        </p:nvCxnSpPr>
        <p:spPr>
          <a:xfrm>
            <a:off x="5301825" y="2668575"/>
            <a:ext cx="0" cy="178500"/>
          </a:xfrm>
          <a:prstGeom prst="straightConnector1">
            <a:avLst/>
          </a:prstGeom>
          <a:noFill/>
          <a:ln cap="flat" cmpd="sng" w="9525">
            <a:solidFill>
              <a:srgbClr val="999999"/>
            </a:solidFill>
            <a:prstDash val="solid"/>
            <a:round/>
            <a:headEnd len="sm" w="sm" type="none"/>
            <a:tailEnd len="med" w="med" type="triangle"/>
          </a:ln>
        </p:spPr>
      </p:cxnSp>
      <p:cxnSp>
        <p:nvCxnSpPr>
          <p:cNvPr id="422" name="Google Shape;422;p2"/>
          <p:cNvCxnSpPr/>
          <p:nvPr/>
        </p:nvCxnSpPr>
        <p:spPr>
          <a:xfrm>
            <a:off x="6533375" y="2676788"/>
            <a:ext cx="0" cy="178500"/>
          </a:xfrm>
          <a:prstGeom prst="straightConnector1">
            <a:avLst/>
          </a:prstGeom>
          <a:noFill/>
          <a:ln cap="flat" cmpd="sng" w="9525">
            <a:solidFill>
              <a:srgbClr val="999999"/>
            </a:solidFill>
            <a:prstDash val="solid"/>
            <a:round/>
            <a:headEnd len="sm" w="sm" type="none"/>
            <a:tailEnd len="med" w="med" type="triangle"/>
          </a:ln>
        </p:spPr>
      </p:cxnSp>
      <p:cxnSp>
        <p:nvCxnSpPr>
          <p:cNvPr id="423" name="Google Shape;423;p2"/>
          <p:cNvCxnSpPr/>
          <p:nvPr/>
        </p:nvCxnSpPr>
        <p:spPr>
          <a:xfrm>
            <a:off x="5767625" y="3398813"/>
            <a:ext cx="0" cy="468112"/>
          </a:xfrm>
          <a:prstGeom prst="straightConnector1">
            <a:avLst/>
          </a:prstGeom>
          <a:noFill/>
          <a:ln cap="flat" cmpd="sng" w="9525">
            <a:solidFill>
              <a:srgbClr val="999999"/>
            </a:solidFill>
            <a:prstDash val="solid"/>
            <a:round/>
            <a:headEnd len="sm" w="sm" type="none"/>
            <a:tailEnd len="med" w="med" type="triangle"/>
          </a:ln>
        </p:spPr>
      </p:cxnSp>
      <p:cxnSp>
        <p:nvCxnSpPr>
          <p:cNvPr id="424" name="Google Shape;424;p2"/>
          <p:cNvCxnSpPr/>
          <p:nvPr/>
        </p:nvCxnSpPr>
        <p:spPr>
          <a:xfrm flipH="1">
            <a:off x="5772550" y="4366150"/>
            <a:ext cx="300" cy="369600"/>
          </a:xfrm>
          <a:prstGeom prst="straightConnector1">
            <a:avLst/>
          </a:prstGeom>
          <a:noFill/>
          <a:ln cap="flat" cmpd="sng" w="9525">
            <a:solidFill>
              <a:srgbClr val="999999"/>
            </a:solidFill>
            <a:prstDash val="solid"/>
            <a:round/>
            <a:headEnd len="sm" w="sm" type="none"/>
            <a:tailEnd len="med" w="med" type="triangle"/>
          </a:ln>
        </p:spPr>
      </p:cxnSp>
      <p:cxnSp>
        <p:nvCxnSpPr>
          <p:cNvPr id="425" name="Google Shape;425;p2"/>
          <p:cNvCxnSpPr/>
          <p:nvPr/>
        </p:nvCxnSpPr>
        <p:spPr>
          <a:xfrm flipH="1">
            <a:off x="5772550" y="5250188"/>
            <a:ext cx="300" cy="369600"/>
          </a:xfrm>
          <a:prstGeom prst="straightConnector1">
            <a:avLst/>
          </a:prstGeom>
          <a:noFill/>
          <a:ln cap="flat" cmpd="sng" w="9525">
            <a:solidFill>
              <a:srgbClr val="999999"/>
            </a:solidFill>
            <a:prstDash val="solid"/>
            <a:round/>
            <a:headEnd len="sm" w="sm" type="none"/>
            <a:tailEnd len="med" w="med" type="triangle"/>
          </a:ln>
        </p:spPr>
      </p:cxnSp>
      <p:cxnSp>
        <p:nvCxnSpPr>
          <p:cNvPr id="426" name="Google Shape;426;p2"/>
          <p:cNvCxnSpPr/>
          <p:nvPr/>
        </p:nvCxnSpPr>
        <p:spPr>
          <a:xfrm flipH="1">
            <a:off x="4534088" y="5880063"/>
            <a:ext cx="365100" cy="900"/>
          </a:xfrm>
          <a:prstGeom prst="straightConnector1">
            <a:avLst/>
          </a:prstGeom>
          <a:noFill/>
          <a:ln cap="flat" cmpd="sng" w="9525">
            <a:solidFill>
              <a:srgbClr val="999999"/>
            </a:solidFill>
            <a:prstDash val="solid"/>
            <a:round/>
            <a:headEnd len="sm" w="sm" type="none"/>
            <a:tailEnd len="med" w="med" type="triangle"/>
          </a:ln>
        </p:spPr>
      </p:cxnSp>
      <p:cxnSp>
        <p:nvCxnSpPr>
          <p:cNvPr id="427" name="Google Shape;427;p2"/>
          <p:cNvCxnSpPr/>
          <p:nvPr/>
        </p:nvCxnSpPr>
        <p:spPr>
          <a:xfrm>
            <a:off x="6866520" y="3204273"/>
            <a:ext cx="2875800" cy="724800"/>
          </a:xfrm>
          <a:prstGeom prst="bentConnector3">
            <a:avLst>
              <a:gd fmla="val 101497" name="adj1"/>
            </a:avLst>
          </a:prstGeom>
          <a:noFill/>
          <a:ln cap="flat" cmpd="sng" w="9525">
            <a:solidFill>
              <a:srgbClr val="92D050"/>
            </a:solidFill>
            <a:prstDash val="solid"/>
            <a:round/>
            <a:headEnd len="med" w="med" type="triangle"/>
            <a:tailEnd len="med" w="med" type="triangle"/>
          </a:ln>
        </p:spPr>
      </p:cxnSp>
      <p:cxnSp>
        <p:nvCxnSpPr>
          <p:cNvPr id="428" name="Google Shape;428;p2"/>
          <p:cNvCxnSpPr/>
          <p:nvPr/>
        </p:nvCxnSpPr>
        <p:spPr>
          <a:xfrm rot="-5400000">
            <a:off x="5310100" y="4141713"/>
            <a:ext cx="2545200" cy="1395300"/>
          </a:xfrm>
          <a:prstGeom prst="bentConnector3">
            <a:avLst>
              <a:gd fmla="val -8981" name="adj1"/>
            </a:avLst>
          </a:prstGeom>
          <a:noFill/>
          <a:ln cap="flat" cmpd="sng" w="9525">
            <a:solidFill>
              <a:srgbClr val="999999"/>
            </a:solidFill>
            <a:prstDash val="solid"/>
            <a:round/>
            <a:headEnd len="sm" w="sm" type="none"/>
            <a:tailEnd len="sm" w="sm" type="none"/>
          </a:ln>
        </p:spPr>
      </p:cxnSp>
      <p:cxnSp>
        <p:nvCxnSpPr>
          <p:cNvPr id="429" name="Google Shape;429;p2"/>
          <p:cNvCxnSpPr>
            <a:endCxn id="398" idx="0"/>
          </p:cNvCxnSpPr>
          <p:nvPr/>
        </p:nvCxnSpPr>
        <p:spPr>
          <a:xfrm flipH="1">
            <a:off x="5894675" y="3566625"/>
            <a:ext cx="1383300" cy="300300"/>
          </a:xfrm>
          <a:prstGeom prst="bentConnector2">
            <a:avLst/>
          </a:prstGeom>
          <a:noFill/>
          <a:ln cap="flat" cmpd="sng" w="9525">
            <a:solidFill>
              <a:srgbClr val="999999"/>
            </a:solidFill>
            <a:prstDash val="solid"/>
            <a:round/>
            <a:headEnd len="sm" w="sm" type="none"/>
            <a:tailEnd len="med" w="med" type="triangle"/>
          </a:ln>
        </p:spPr>
      </p:cxnSp>
      <p:sp>
        <p:nvSpPr>
          <p:cNvPr id="430" name="Google Shape;430;p2"/>
          <p:cNvSpPr txBox="1"/>
          <p:nvPr/>
        </p:nvSpPr>
        <p:spPr>
          <a:xfrm rot="1781300">
            <a:off x="8499228" y="1464445"/>
            <a:ext cx="23310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FR" sz="1600" u="sng" cap="none" strike="noStrike">
                <a:solidFill>
                  <a:srgbClr val="FF0000"/>
                </a:solidFill>
                <a:latin typeface="Arial"/>
                <a:ea typeface="Arial"/>
                <a:cs typeface="Arial"/>
                <a:sym typeface="Arial"/>
              </a:rPr>
              <a:t>Copie à effacer à terme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
          <p:cNvSpPr txBox="1"/>
          <p:nvPr>
            <p:ph type="title"/>
          </p:nvPr>
        </p:nvSpPr>
        <p:spPr>
          <a:xfrm>
            <a:off x="387385" y="290868"/>
            <a:ext cx="11816700" cy="1400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Workflow global </a:t>
            </a:r>
            <a:br>
              <a:rPr lang="fr-FR"/>
            </a:br>
            <a:endParaRPr>
              <a:solidFill>
                <a:srgbClr val="DEEEAD"/>
              </a:solidFill>
            </a:endParaRPr>
          </a:p>
        </p:txBody>
      </p:sp>
      <p:sp>
        <p:nvSpPr>
          <p:cNvPr id="437" name="Google Shape;437;p3"/>
          <p:cNvSpPr/>
          <p:nvPr/>
        </p:nvSpPr>
        <p:spPr>
          <a:xfrm>
            <a:off x="3852125" y="2166675"/>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Nouvel utilisateur</a:t>
            </a:r>
            <a:endParaRPr b="0" i="0" sz="1400" u="none" cap="none" strike="noStrike">
              <a:solidFill>
                <a:schemeClr val="lt1"/>
              </a:solidFill>
              <a:latin typeface="Century Gothic"/>
              <a:ea typeface="Century Gothic"/>
              <a:cs typeface="Century Gothic"/>
              <a:sym typeface="Century Gothic"/>
            </a:endParaRPr>
          </a:p>
        </p:txBody>
      </p:sp>
      <p:sp>
        <p:nvSpPr>
          <p:cNvPr id="438" name="Google Shape;438;p3"/>
          <p:cNvSpPr/>
          <p:nvPr/>
        </p:nvSpPr>
        <p:spPr>
          <a:xfrm>
            <a:off x="6096000" y="2166675"/>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Identification</a:t>
            </a:r>
            <a:endParaRPr b="0" i="0" sz="1400" u="none" cap="none" strike="noStrike">
              <a:solidFill>
                <a:schemeClr val="lt1"/>
              </a:solidFill>
              <a:latin typeface="Century Gothic"/>
              <a:ea typeface="Century Gothic"/>
              <a:cs typeface="Century Gothic"/>
              <a:sym typeface="Century Gothic"/>
            </a:endParaRPr>
          </a:p>
        </p:txBody>
      </p:sp>
      <p:sp>
        <p:nvSpPr>
          <p:cNvPr id="439" name="Google Shape;439;p3"/>
          <p:cNvSpPr/>
          <p:nvPr/>
        </p:nvSpPr>
        <p:spPr>
          <a:xfrm>
            <a:off x="484554" y="1934250"/>
            <a:ext cx="1484121" cy="695400"/>
          </a:xfrm>
          <a:prstGeom prst="rect">
            <a:avLst/>
          </a:prstGeom>
          <a:solidFill>
            <a:srgbClr val="00B050"/>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BDD</a:t>
            </a:r>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utilisateurs</a:t>
            </a:r>
            <a:endParaRPr/>
          </a:p>
          <a:p>
            <a:pPr indent="0" lvl="0" marL="0" marR="0" rtl="0" algn="ctr">
              <a:lnSpc>
                <a:spcPct val="100000"/>
              </a:lnSpc>
              <a:spcBef>
                <a:spcPts val="0"/>
              </a:spcBef>
              <a:spcAft>
                <a:spcPts val="0"/>
              </a:spcAft>
              <a:buClr>
                <a:srgbClr val="000000"/>
              </a:buClr>
              <a:buSzPts val="700"/>
              <a:buFont typeface="Arial"/>
              <a:buNone/>
            </a:pPr>
            <a:r>
              <a:rPr b="0" i="0" lang="fr-FR" sz="700" u="none" cap="none" strike="noStrike">
                <a:solidFill>
                  <a:schemeClr val="lt1"/>
                </a:solidFill>
                <a:latin typeface="Arial Narrow"/>
                <a:ea typeface="Arial Narrow"/>
                <a:cs typeface="Arial Narrow"/>
                <a:sym typeface="Arial Narrow"/>
              </a:rPr>
              <a:t>Authentification/Rôles/Traçabilité</a:t>
            </a:r>
            <a:endParaRPr b="0" i="0" sz="700" u="none" cap="none" strike="noStrike">
              <a:solidFill>
                <a:schemeClr val="lt1"/>
              </a:solidFill>
              <a:latin typeface="Arial Narrow"/>
              <a:ea typeface="Arial Narrow"/>
              <a:cs typeface="Arial Narrow"/>
              <a:sym typeface="Arial Narrow"/>
            </a:endParaRPr>
          </a:p>
        </p:txBody>
      </p:sp>
      <p:cxnSp>
        <p:nvCxnSpPr>
          <p:cNvPr id="440" name="Google Shape;440;p3"/>
          <p:cNvCxnSpPr>
            <a:stCxn id="437" idx="1"/>
          </p:cNvCxnSpPr>
          <p:nvPr/>
        </p:nvCxnSpPr>
        <p:spPr>
          <a:xfrm flipH="1">
            <a:off x="2000825" y="2398125"/>
            <a:ext cx="1851300" cy="3300"/>
          </a:xfrm>
          <a:prstGeom prst="straightConnector1">
            <a:avLst/>
          </a:prstGeom>
          <a:noFill/>
          <a:ln cap="flat" cmpd="sng" w="9525">
            <a:solidFill>
              <a:srgbClr val="00B050"/>
            </a:solidFill>
            <a:prstDash val="dash"/>
            <a:round/>
            <a:headEnd len="sm" w="sm" type="none"/>
            <a:tailEnd len="med" w="med" type="triangle"/>
          </a:ln>
        </p:spPr>
      </p:cxnSp>
      <p:sp>
        <p:nvSpPr>
          <p:cNvPr id="441" name="Google Shape;441;p3"/>
          <p:cNvSpPr txBox="1"/>
          <p:nvPr/>
        </p:nvSpPr>
        <p:spPr>
          <a:xfrm>
            <a:off x="2070425" y="2108925"/>
            <a:ext cx="1581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Création nouvel utilisateur</a:t>
            </a:r>
            <a:endParaRPr b="0" i="0" sz="700" u="none" cap="none" strike="noStrike">
              <a:solidFill>
                <a:srgbClr val="00B050"/>
              </a:solidFill>
              <a:latin typeface="Century Gothic"/>
              <a:ea typeface="Century Gothic"/>
              <a:cs typeface="Century Gothic"/>
              <a:sym typeface="Century Gothic"/>
            </a:endParaRPr>
          </a:p>
        </p:txBody>
      </p:sp>
      <p:sp>
        <p:nvSpPr>
          <p:cNvPr id="442" name="Google Shape;442;p3"/>
          <p:cNvSpPr txBox="1"/>
          <p:nvPr/>
        </p:nvSpPr>
        <p:spPr>
          <a:xfrm>
            <a:off x="2070425" y="1782713"/>
            <a:ext cx="2792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Authentification  utilisateur</a:t>
            </a:r>
            <a:endParaRPr b="0" i="0" sz="700" u="none" cap="none" strike="noStrike">
              <a:solidFill>
                <a:srgbClr val="00B050"/>
              </a:solidFill>
              <a:latin typeface="Century Gothic"/>
              <a:ea typeface="Century Gothic"/>
              <a:cs typeface="Century Gothic"/>
              <a:sym typeface="Century Gothic"/>
            </a:endParaRPr>
          </a:p>
        </p:txBody>
      </p:sp>
      <p:sp>
        <p:nvSpPr>
          <p:cNvPr id="443" name="Google Shape;443;p3"/>
          <p:cNvSpPr txBox="1"/>
          <p:nvPr/>
        </p:nvSpPr>
        <p:spPr>
          <a:xfrm>
            <a:off x="5086625" y="1010824"/>
            <a:ext cx="1616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fr-FR" sz="2000" u="none" cap="none" strike="noStrike">
                <a:solidFill>
                  <a:srgbClr val="999999"/>
                </a:solidFill>
                <a:latin typeface="Century Gothic"/>
                <a:ea typeface="Century Gothic"/>
                <a:cs typeface="Century Gothic"/>
                <a:sym typeface="Century Gothic"/>
              </a:rPr>
              <a:t>Utilisateur</a:t>
            </a:r>
            <a:endParaRPr b="0" i="0" sz="2000" u="none" cap="none" strike="noStrike">
              <a:solidFill>
                <a:srgbClr val="999999"/>
              </a:solidFill>
              <a:latin typeface="Century Gothic"/>
              <a:ea typeface="Century Gothic"/>
              <a:cs typeface="Century Gothic"/>
              <a:sym typeface="Century Gothic"/>
            </a:endParaRPr>
          </a:p>
        </p:txBody>
      </p:sp>
      <p:cxnSp>
        <p:nvCxnSpPr>
          <p:cNvPr id="444" name="Google Shape;444;p3"/>
          <p:cNvCxnSpPr>
            <a:stCxn id="443" idx="2"/>
            <a:endCxn id="437" idx="0"/>
          </p:cNvCxnSpPr>
          <p:nvPr/>
        </p:nvCxnSpPr>
        <p:spPr>
          <a:xfrm flipH="1">
            <a:off x="4809875" y="1503424"/>
            <a:ext cx="1084800" cy="663300"/>
          </a:xfrm>
          <a:prstGeom prst="straightConnector1">
            <a:avLst/>
          </a:prstGeom>
          <a:noFill/>
          <a:ln cap="flat" cmpd="sng" w="9525">
            <a:solidFill>
              <a:srgbClr val="999999"/>
            </a:solidFill>
            <a:prstDash val="solid"/>
            <a:round/>
            <a:headEnd len="sm" w="sm" type="none"/>
            <a:tailEnd len="med" w="med" type="triangle"/>
          </a:ln>
        </p:spPr>
      </p:cxnSp>
      <p:cxnSp>
        <p:nvCxnSpPr>
          <p:cNvPr id="445" name="Google Shape;445;p3"/>
          <p:cNvCxnSpPr>
            <a:stCxn id="443" idx="2"/>
            <a:endCxn id="438" idx="0"/>
          </p:cNvCxnSpPr>
          <p:nvPr/>
        </p:nvCxnSpPr>
        <p:spPr>
          <a:xfrm>
            <a:off x="5894675" y="1503424"/>
            <a:ext cx="1159200" cy="663300"/>
          </a:xfrm>
          <a:prstGeom prst="straightConnector1">
            <a:avLst/>
          </a:prstGeom>
          <a:noFill/>
          <a:ln cap="flat" cmpd="sng" w="9525">
            <a:solidFill>
              <a:srgbClr val="999999"/>
            </a:solidFill>
            <a:prstDash val="solid"/>
            <a:round/>
            <a:headEnd len="sm" w="sm" type="none"/>
            <a:tailEnd len="med" w="med" type="triangle"/>
          </a:ln>
        </p:spPr>
      </p:cxnSp>
      <p:sp>
        <p:nvSpPr>
          <p:cNvPr id="446" name="Google Shape;446;p3"/>
          <p:cNvSpPr/>
          <p:nvPr/>
        </p:nvSpPr>
        <p:spPr>
          <a:xfrm>
            <a:off x="4936925" y="2902500"/>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Interface Utilisateur</a:t>
            </a:r>
            <a:endParaRPr b="0" i="0" sz="1400" u="none" cap="none" strike="noStrike">
              <a:solidFill>
                <a:schemeClr val="lt1"/>
              </a:solidFill>
              <a:latin typeface="Century Gothic"/>
              <a:ea typeface="Century Gothic"/>
              <a:cs typeface="Century Gothic"/>
              <a:sym typeface="Century Gothic"/>
            </a:endParaRPr>
          </a:p>
        </p:txBody>
      </p:sp>
      <p:cxnSp>
        <p:nvCxnSpPr>
          <p:cNvPr id="447" name="Google Shape;447;p3"/>
          <p:cNvCxnSpPr>
            <a:endCxn id="446" idx="1"/>
          </p:cNvCxnSpPr>
          <p:nvPr/>
        </p:nvCxnSpPr>
        <p:spPr>
          <a:xfrm>
            <a:off x="1264925" y="2646450"/>
            <a:ext cx="3672000" cy="487500"/>
          </a:xfrm>
          <a:prstGeom prst="bentConnector3">
            <a:avLst>
              <a:gd fmla="val -325" name="adj1"/>
            </a:avLst>
          </a:prstGeom>
          <a:noFill/>
          <a:ln cap="flat" cmpd="sng" w="9525">
            <a:solidFill>
              <a:srgbClr val="00B050"/>
            </a:solidFill>
            <a:prstDash val="dash"/>
            <a:round/>
            <a:headEnd len="sm" w="sm" type="none"/>
            <a:tailEnd len="med" w="med" type="triangle"/>
          </a:ln>
        </p:spPr>
      </p:cxnSp>
      <p:cxnSp>
        <p:nvCxnSpPr>
          <p:cNvPr id="448" name="Google Shape;448;p3"/>
          <p:cNvCxnSpPr/>
          <p:nvPr/>
        </p:nvCxnSpPr>
        <p:spPr>
          <a:xfrm rot="10800000">
            <a:off x="1991850" y="2067625"/>
            <a:ext cx="5095200" cy="102600"/>
          </a:xfrm>
          <a:prstGeom prst="bentConnector3">
            <a:avLst>
              <a:gd fmla="val 11" name="adj1"/>
            </a:avLst>
          </a:prstGeom>
          <a:noFill/>
          <a:ln cap="flat" cmpd="sng" w="9525">
            <a:solidFill>
              <a:srgbClr val="00B050"/>
            </a:solidFill>
            <a:prstDash val="dash"/>
            <a:round/>
            <a:headEnd len="sm" w="sm" type="none"/>
            <a:tailEnd len="med" w="med" type="triangle"/>
          </a:ln>
        </p:spPr>
      </p:cxnSp>
      <p:sp>
        <p:nvSpPr>
          <p:cNvPr id="449" name="Google Shape;449;p3"/>
          <p:cNvSpPr/>
          <p:nvPr/>
        </p:nvSpPr>
        <p:spPr>
          <a:xfrm>
            <a:off x="4936925" y="3866925"/>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Nouvel Accident</a:t>
            </a:r>
            <a:endParaRPr b="0" i="0" sz="1400" u="none" cap="none" strike="noStrike">
              <a:solidFill>
                <a:schemeClr val="lt1"/>
              </a:solidFill>
              <a:latin typeface="Century Gothic"/>
              <a:ea typeface="Century Gothic"/>
              <a:cs typeface="Century Gothic"/>
              <a:sym typeface="Century Gothic"/>
            </a:endParaRPr>
          </a:p>
        </p:txBody>
      </p:sp>
      <p:sp>
        <p:nvSpPr>
          <p:cNvPr id="450" name="Google Shape;450;p3"/>
          <p:cNvSpPr/>
          <p:nvPr/>
        </p:nvSpPr>
        <p:spPr>
          <a:xfrm>
            <a:off x="9486951" y="3616162"/>
            <a:ext cx="2055192" cy="2222225"/>
          </a:xfrm>
          <a:prstGeom prst="rect">
            <a:avLst/>
          </a:prstGeom>
          <a:solidFill>
            <a:srgbClr val="00B050"/>
          </a:solidFill>
          <a:ln cap="flat" cmpd="sng" w="952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fr-FR" sz="1400" u="none" cap="none" strike="noStrike">
                <a:solidFill>
                  <a:schemeClr val="lt1"/>
                </a:solidFill>
                <a:latin typeface="Century Gothic"/>
                <a:ea typeface="Century Gothic"/>
                <a:cs typeface="Century Gothic"/>
                <a:sym typeface="Century Gothic"/>
              </a:rPr>
              <a:t>BDD</a:t>
            </a:r>
            <a:endParaRPr/>
          </a:p>
          <a:p>
            <a:pPr indent="0" lvl="0" marL="0" marR="0" rtl="0" algn="ctr">
              <a:lnSpc>
                <a:spcPct val="100000"/>
              </a:lnSpc>
              <a:spcBef>
                <a:spcPts val="0"/>
              </a:spcBef>
              <a:spcAft>
                <a:spcPts val="0"/>
              </a:spcAft>
              <a:buNone/>
            </a:pPr>
            <a:r>
              <a:rPr b="0" i="0" lang="fr-FR" sz="1400" u="none" cap="none" strike="noStrike">
                <a:solidFill>
                  <a:schemeClr val="lt1"/>
                </a:solidFill>
                <a:latin typeface="Century Gothic"/>
                <a:ea typeface="Century Gothic"/>
                <a:cs typeface="Century Gothic"/>
                <a:sym typeface="Century Gothic"/>
              </a:rPr>
              <a:t>Accidents</a:t>
            </a:r>
            <a:endParaRPr/>
          </a:p>
          <a:p>
            <a:pPr indent="0" lvl="0" marL="0" marR="0" rtl="0" algn="ctr">
              <a:lnSpc>
                <a:spcPct val="100000"/>
              </a:lnSpc>
              <a:spcBef>
                <a:spcPts val="0"/>
              </a:spcBef>
              <a:spcAft>
                <a:spcPts val="0"/>
              </a:spcAft>
              <a:buNone/>
            </a:pPr>
            <a:r>
              <a:rPr b="0" i="0" lang="fr-FR" sz="1400" u="none" cap="none" strike="noStrike">
                <a:solidFill>
                  <a:schemeClr val="lt1"/>
                </a:solidFill>
                <a:latin typeface="Century Gothic"/>
                <a:ea typeface="Century Gothic"/>
                <a:cs typeface="Century Gothic"/>
                <a:sym typeface="Century Gothic"/>
              </a:rPr>
              <a:t>----</a:t>
            </a:r>
            <a:endParaRPr/>
          </a:p>
          <a:p>
            <a:pPr indent="0" lvl="0" marL="0" marR="0" rtl="0" algn="ctr">
              <a:lnSpc>
                <a:spcPct val="100000"/>
              </a:lnSpc>
              <a:spcBef>
                <a:spcPts val="0"/>
              </a:spcBef>
              <a:spcAft>
                <a:spcPts val="0"/>
              </a:spcAft>
              <a:buNone/>
            </a:pPr>
            <a:r>
              <a:rPr b="0" i="0" lang="fr-FR" sz="1400" u="none" cap="none" strike="noStrike">
                <a:solidFill>
                  <a:schemeClr val="lt1"/>
                </a:solidFill>
                <a:latin typeface="Century Gothic"/>
                <a:ea typeface="Century Gothic"/>
                <a:cs typeface="Century Gothic"/>
                <a:sym typeface="Century Gothic"/>
              </a:rPr>
              <a:t>BDD</a:t>
            </a:r>
            <a:endParaRPr/>
          </a:p>
          <a:p>
            <a:pPr indent="0" lvl="0" marL="0" marR="0" rtl="0" algn="ctr">
              <a:lnSpc>
                <a:spcPct val="100000"/>
              </a:lnSpc>
              <a:spcBef>
                <a:spcPts val="0"/>
              </a:spcBef>
              <a:spcAft>
                <a:spcPts val="0"/>
              </a:spcAft>
              <a:buNone/>
            </a:pPr>
            <a:r>
              <a:rPr b="0" i="0" lang="fr-FR" sz="1400" u="none" cap="none" strike="noStrike">
                <a:solidFill>
                  <a:schemeClr val="lt1"/>
                </a:solidFill>
                <a:latin typeface="Century Gothic"/>
                <a:ea typeface="Century Gothic"/>
                <a:cs typeface="Century Gothic"/>
                <a:sym typeface="Century Gothic"/>
              </a:rPr>
              <a:t>Décisions</a:t>
            </a:r>
            <a:endParaRPr/>
          </a:p>
          <a:p>
            <a:pPr indent="0" lvl="0" marL="0" marR="0" rtl="0" algn="ctr">
              <a:lnSpc>
                <a:spcPct val="100000"/>
              </a:lnSpc>
              <a:spcBef>
                <a:spcPts val="0"/>
              </a:spcBef>
              <a:spcAft>
                <a:spcPts val="0"/>
              </a:spcAft>
              <a:buNone/>
            </a:pPr>
            <a:r>
              <a:rPr b="0" i="0" lang="fr-FR" sz="1400" u="none" cap="none" strike="noStrike">
                <a:solidFill>
                  <a:schemeClr val="lt1"/>
                </a:solidFill>
                <a:latin typeface="Century Gothic"/>
                <a:ea typeface="Century Gothic"/>
                <a:cs typeface="Century Gothic"/>
                <a:sym typeface="Century Gothic"/>
              </a:rPr>
              <a:t>&amp;</a:t>
            </a:r>
            <a:endParaRPr/>
          </a:p>
          <a:p>
            <a:pPr indent="0" lvl="0" marL="0" marR="0" rtl="0" algn="ctr">
              <a:lnSpc>
                <a:spcPct val="100000"/>
              </a:lnSpc>
              <a:spcBef>
                <a:spcPts val="0"/>
              </a:spcBef>
              <a:spcAft>
                <a:spcPts val="0"/>
              </a:spcAft>
              <a:buNone/>
            </a:pPr>
            <a:r>
              <a:rPr b="0" i="0" lang="fr-FR" sz="1400" u="none" cap="none" strike="noStrike">
                <a:solidFill>
                  <a:schemeClr val="lt1"/>
                </a:solidFill>
                <a:latin typeface="Century Gothic"/>
                <a:ea typeface="Century Gothic"/>
                <a:cs typeface="Century Gothic"/>
                <a:sym typeface="Century Gothic"/>
              </a:rPr>
              <a:t>Prédictions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Century Gothic"/>
              <a:ea typeface="Century Gothic"/>
              <a:cs typeface="Century Gothic"/>
              <a:sym typeface="Century Gothic"/>
            </a:endParaRPr>
          </a:p>
        </p:txBody>
      </p:sp>
      <p:sp>
        <p:nvSpPr>
          <p:cNvPr id="451" name="Google Shape;451;p3"/>
          <p:cNvSpPr txBox="1"/>
          <p:nvPr/>
        </p:nvSpPr>
        <p:spPr>
          <a:xfrm>
            <a:off x="1464875" y="2841450"/>
            <a:ext cx="27924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00B050"/>
                </a:solidFill>
                <a:latin typeface="Century Gothic"/>
                <a:ea typeface="Century Gothic"/>
                <a:cs typeface="Century Gothic"/>
                <a:sym typeface="Century Gothic"/>
              </a:rPr>
              <a:t>Autorisation accès utilisateur à l’interface avec ses rôles</a:t>
            </a:r>
            <a:endParaRPr b="0" i="0" sz="700" u="none" cap="none" strike="noStrike">
              <a:solidFill>
                <a:srgbClr val="00B050"/>
              </a:solidFill>
              <a:latin typeface="Century Gothic"/>
              <a:ea typeface="Century Gothic"/>
              <a:cs typeface="Century Gothic"/>
              <a:sym typeface="Century Gothic"/>
            </a:endParaRPr>
          </a:p>
        </p:txBody>
      </p:sp>
      <p:cxnSp>
        <p:nvCxnSpPr>
          <p:cNvPr id="452" name="Google Shape;452;p3"/>
          <p:cNvCxnSpPr/>
          <p:nvPr/>
        </p:nvCxnSpPr>
        <p:spPr>
          <a:xfrm flipH="1" rot="10800000">
            <a:off x="6865002" y="3769728"/>
            <a:ext cx="2607900" cy="256200"/>
          </a:xfrm>
          <a:prstGeom prst="bentConnector3">
            <a:avLst>
              <a:gd fmla="val 56643" name="adj1"/>
            </a:avLst>
          </a:prstGeom>
          <a:noFill/>
          <a:ln cap="flat" cmpd="sng" w="9525">
            <a:solidFill>
              <a:srgbClr val="741B47"/>
            </a:solidFill>
            <a:prstDash val="solid"/>
            <a:round/>
            <a:headEnd len="sm" w="sm" type="none"/>
            <a:tailEnd len="med" w="med" type="stealth"/>
          </a:ln>
        </p:spPr>
      </p:cxnSp>
      <p:sp>
        <p:nvSpPr>
          <p:cNvPr id="453" name="Google Shape;453;p3"/>
          <p:cNvSpPr txBox="1"/>
          <p:nvPr/>
        </p:nvSpPr>
        <p:spPr>
          <a:xfrm>
            <a:off x="6806453" y="3754407"/>
            <a:ext cx="1688113" cy="292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741B47"/>
                </a:solidFill>
                <a:latin typeface="Century Gothic"/>
                <a:ea typeface="Century Gothic"/>
                <a:cs typeface="Century Gothic"/>
                <a:sym typeface="Century Gothic"/>
              </a:rPr>
              <a:t>Stockage nouveaux accidents</a:t>
            </a:r>
            <a:endParaRPr b="0" i="0" sz="700" u="none" cap="none" strike="noStrike">
              <a:solidFill>
                <a:srgbClr val="741B47"/>
              </a:solidFill>
              <a:latin typeface="Century Gothic"/>
              <a:ea typeface="Century Gothic"/>
              <a:cs typeface="Century Gothic"/>
              <a:sym typeface="Century Gothic"/>
            </a:endParaRPr>
          </a:p>
        </p:txBody>
      </p:sp>
      <p:sp>
        <p:nvSpPr>
          <p:cNvPr id="454" name="Google Shape;454;p3"/>
          <p:cNvSpPr/>
          <p:nvPr/>
        </p:nvSpPr>
        <p:spPr>
          <a:xfrm>
            <a:off x="4936925" y="4758000"/>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Prédiction</a:t>
            </a:r>
            <a:endParaRPr b="0" i="0" sz="1400" u="none" cap="none" strike="noStrike">
              <a:solidFill>
                <a:schemeClr val="lt1"/>
              </a:solidFill>
              <a:latin typeface="Century Gothic"/>
              <a:ea typeface="Century Gothic"/>
              <a:cs typeface="Century Gothic"/>
              <a:sym typeface="Century Gothic"/>
            </a:endParaRPr>
          </a:p>
        </p:txBody>
      </p:sp>
      <p:sp>
        <p:nvSpPr>
          <p:cNvPr id="455" name="Google Shape;455;p3"/>
          <p:cNvSpPr/>
          <p:nvPr/>
        </p:nvSpPr>
        <p:spPr>
          <a:xfrm>
            <a:off x="2595827" y="5649063"/>
            <a:ext cx="1915500" cy="462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Quitter</a:t>
            </a:r>
            <a:endParaRPr b="0" i="0" sz="1400" u="none" cap="none" strike="noStrike">
              <a:solidFill>
                <a:schemeClr val="lt1"/>
              </a:solidFill>
              <a:latin typeface="Century Gothic"/>
              <a:ea typeface="Century Gothic"/>
              <a:cs typeface="Century Gothic"/>
              <a:sym typeface="Century Gothic"/>
            </a:endParaRPr>
          </a:p>
        </p:txBody>
      </p:sp>
      <p:cxnSp>
        <p:nvCxnSpPr>
          <p:cNvPr id="456" name="Google Shape;456;p3"/>
          <p:cNvCxnSpPr/>
          <p:nvPr/>
        </p:nvCxnSpPr>
        <p:spPr>
          <a:xfrm flipH="1" rot="10800000">
            <a:off x="6865359" y="4560805"/>
            <a:ext cx="2607600" cy="292500"/>
          </a:xfrm>
          <a:prstGeom prst="bentConnector3">
            <a:avLst>
              <a:gd fmla="val 49998" name="adj1"/>
            </a:avLst>
          </a:prstGeom>
          <a:noFill/>
          <a:ln cap="flat" cmpd="sng" w="9525">
            <a:solidFill>
              <a:srgbClr val="FFC000"/>
            </a:solidFill>
            <a:prstDash val="solid"/>
            <a:round/>
            <a:headEnd len="sm" w="sm" type="none"/>
            <a:tailEnd len="med" w="med" type="triangle"/>
          </a:ln>
        </p:spPr>
      </p:cxnSp>
      <p:sp>
        <p:nvSpPr>
          <p:cNvPr id="457" name="Google Shape;457;p3"/>
          <p:cNvSpPr txBox="1"/>
          <p:nvPr/>
        </p:nvSpPr>
        <p:spPr>
          <a:xfrm>
            <a:off x="6820026" y="4830171"/>
            <a:ext cx="1831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FFC000"/>
                </a:solidFill>
                <a:latin typeface="Century Gothic"/>
                <a:ea typeface="Century Gothic"/>
                <a:cs typeface="Century Gothic"/>
                <a:sym typeface="Century Gothic"/>
              </a:rPr>
              <a:t>Stockage résultats de prédiction</a:t>
            </a:r>
            <a:endParaRPr b="0" i="0" sz="700" u="none" cap="none" strike="noStrike">
              <a:solidFill>
                <a:srgbClr val="FFC000"/>
              </a:solidFill>
              <a:latin typeface="Century Gothic"/>
              <a:ea typeface="Century Gothic"/>
              <a:cs typeface="Century Gothic"/>
              <a:sym typeface="Century Gothic"/>
            </a:endParaRPr>
          </a:p>
        </p:txBody>
      </p:sp>
      <p:sp>
        <p:nvSpPr>
          <p:cNvPr id="458" name="Google Shape;458;p3"/>
          <p:cNvSpPr/>
          <p:nvPr/>
        </p:nvSpPr>
        <p:spPr>
          <a:xfrm>
            <a:off x="2193775" y="4541300"/>
            <a:ext cx="1410600" cy="629006"/>
          </a:xfrm>
          <a:prstGeom prst="rect">
            <a:avLst/>
          </a:prstGeom>
          <a:solidFill>
            <a:srgbClr val="FFC000"/>
          </a:solidFill>
          <a:ln cap="flat" cmpd="sng" w="9525">
            <a:solidFill>
              <a:srgbClr val="FFC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Model</a:t>
            </a:r>
            <a:endParaRPr b="0" i="0" sz="1400" u="none" cap="none" strike="noStrike">
              <a:solidFill>
                <a:schemeClr val="lt1"/>
              </a:solidFill>
              <a:latin typeface="Century Gothic"/>
              <a:ea typeface="Century Gothic"/>
              <a:cs typeface="Century Gothic"/>
              <a:sym typeface="Century Gothic"/>
            </a:endParaRPr>
          </a:p>
        </p:txBody>
      </p:sp>
      <p:cxnSp>
        <p:nvCxnSpPr>
          <p:cNvPr id="459" name="Google Shape;459;p3"/>
          <p:cNvCxnSpPr/>
          <p:nvPr/>
        </p:nvCxnSpPr>
        <p:spPr>
          <a:xfrm flipH="1">
            <a:off x="3100851" y="4397101"/>
            <a:ext cx="6386100" cy="112800"/>
          </a:xfrm>
          <a:prstGeom prst="bentConnector3">
            <a:avLst>
              <a:gd fmla="val 100250" name="adj1"/>
            </a:avLst>
          </a:prstGeom>
          <a:noFill/>
          <a:ln cap="flat" cmpd="sng" w="9525">
            <a:solidFill>
              <a:srgbClr val="FFC000"/>
            </a:solidFill>
            <a:prstDash val="solid"/>
            <a:round/>
            <a:headEnd len="sm" w="sm" type="none"/>
            <a:tailEnd len="med" w="med" type="triangle"/>
          </a:ln>
        </p:spPr>
      </p:cxnSp>
      <p:sp>
        <p:nvSpPr>
          <p:cNvPr id="460" name="Google Shape;460;p3"/>
          <p:cNvSpPr txBox="1"/>
          <p:nvPr/>
        </p:nvSpPr>
        <p:spPr>
          <a:xfrm>
            <a:off x="3725296" y="4429343"/>
            <a:ext cx="1090708" cy="50780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FFC000"/>
                </a:solidFill>
                <a:latin typeface="Century Gothic"/>
                <a:ea typeface="Century Gothic"/>
                <a:cs typeface="Century Gothic"/>
                <a:sym typeface="Century Gothic"/>
              </a:rPr>
              <a:t>Envoi des données accident pour prédiction Gravité</a:t>
            </a:r>
            <a:endParaRPr b="0" i="0" sz="700" u="none" cap="none" strike="noStrike">
              <a:solidFill>
                <a:srgbClr val="FFC000"/>
              </a:solidFill>
              <a:latin typeface="Century Gothic"/>
              <a:ea typeface="Century Gothic"/>
              <a:cs typeface="Century Gothic"/>
              <a:sym typeface="Century Gothic"/>
            </a:endParaRPr>
          </a:p>
        </p:txBody>
      </p:sp>
      <p:sp>
        <p:nvSpPr>
          <p:cNvPr id="461" name="Google Shape;461;p3"/>
          <p:cNvSpPr txBox="1"/>
          <p:nvPr/>
        </p:nvSpPr>
        <p:spPr>
          <a:xfrm>
            <a:off x="3588916" y="4976492"/>
            <a:ext cx="1419035" cy="292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FFC000"/>
                </a:solidFill>
                <a:latin typeface="Century Gothic"/>
                <a:ea typeface="Century Gothic"/>
                <a:cs typeface="Century Gothic"/>
                <a:sym typeface="Century Gothic"/>
              </a:rPr>
              <a:t>Résultats prédiction Gravité</a:t>
            </a:r>
            <a:endParaRPr b="0" i="0" sz="700" u="none" cap="none" strike="noStrike">
              <a:solidFill>
                <a:srgbClr val="FFC000"/>
              </a:solidFill>
              <a:latin typeface="Century Gothic"/>
              <a:ea typeface="Century Gothic"/>
              <a:cs typeface="Century Gothic"/>
              <a:sym typeface="Century Gothic"/>
            </a:endParaRPr>
          </a:p>
        </p:txBody>
      </p:sp>
      <p:cxnSp>
        <p:nvCxnSpPr>
          <p:cNvPr id="462" name="Google Shape;462;p3"/>
          <p:cNvCxnSpPr>
            <a:endCxn id="454" idx="1"/>
          </p:cNvCxnSpPr>
          <p:nvPr/>
        </p:nvCxnSpPr>
        <p:spPr>
          <a:xfrm>
            <a:off x="3626525" y="4988850"/>
            <a:ext cx="1310400" cy="600"/>
          </a:xfrm>
          <a:prstGeom prst="bentConnector3">
            <a:avLst>
              <a:gd fmla="val 50000" name="adj1"/>
            </a:avLst>
          </a:prstGeom>
          <a:noFill/>
          <a:ln cap="flat" cmpd="sng" w="9525">
            <a:solidFill>
              <a:srgbClr val="FFC000"/>
            </a:solidFill>
            <a:prstDash val="solid"/>
            <a:round/>
            <a:headEnd len="sm" w="sm" type="none"/>
            <a:tailEnd len="med" w="med" type="triangle"/>
          </a:ln>
        </p:spPr>
      </p:cxnSp>
      <p:sp>
        <p:nvSpPr>
          <p:cNvPr id="463" name="Google Shape;463;p3"/>
          <p:cNvSpPr/>
          <p:nvPr/>
        </p:nvSpPr>
        <p:spPr>
          <a:xfrm>
            <a:off x="403399" y="3679475"/>
            <a:ext cx="1581300" cy="695400"/>
          </a:xfrm>
          <a:prstGeom prst="rect">
            <a:avLst/>
          </a:pr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Smart Brother</a:t>
            </a:r>
            <a:endParaRPr b="0" i="0" sz="1400" u="none" cap="none" strike="noStrike">
              <a:solidFill>
                <a:schemeClr val="lt1"/>
              </a:solidFill>
              <a:latin typeface="Century Gothic"/>
              <a:ea typeface="Century Gothic"/>
              <a:cs typeface="Century Gothic"/>
              <a:sym typeface="Century Gothic"/>
            </a:endParaRPr>
          </a:p>
        </p:txBody>
      </p:sp>
      <p:cxnSp>
        <p:nvCxnSpPr>
          <p:cNvPr id="464" name="Google Shape;464;p3"/>
          <p:cNvCxnSpPr/>
          <p:nvPr/>
        </p:nvCxnSpPr>
        <p:spPr>
          <a:xfrm>
            <a:off x="2043425" y="4030606"/>
            <a:ext cx="2893500" cy="600"/>
          </a:xfrm>
          <a:prstGeom prst="bentConnector3">
            <a:avLst>
              <a:gd fmla="val 50000" name="adj1"/>
            </a:avLst>
          </a:prstGeom>
          <a:noFill/>
          <a:ln cap="flat" cmpd="sng" w="9525">
            <a:solidFill>
              <a:srgbClr val="741B47"/>
            </a:solidFill>
            <a:prstDash val="solid"/>
            <a:round/>
            <a:headEnd len="sm" w="sm" type="none"/>
            <a:tailEnd len="med" w="med" type="triangle"/>
          </a:ln>
        </p:spPr>
      </p:cxnSp>
      <p:sp>
        <p:nvSpPr>
          <p:cNvPr id="465" name="Google Shape;465;p3"/>
          <p:cNvSpPr txBox="1"/>
          <p:nvPr/>
        </p:nvSpPr>
        <p:spPr>
          <a:xfrm>
            <a:off x="1992191" y="3769752"/>
            <a:ext cx="3234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741B47"/>
                </a:solidFill>
                <a:latin typeface="Century Gothic"/>
                <a:ea typeface="Century Gothic"/>
                <a:cs typeface="Century Gothic"/>
                <a:sym typeface="Century Gothic"/>
              </a:rPr>
              <a:t>Transmission des nouveaux accidents</a:t>
            </a:r>
            <a:endParaRPr b="0" i="0" sz="700" u="none" cap="none" strike="noStrike">
              <a:solidFill>
                <a:srgbClr val="741B47"/>
              </a:solidFill>
              <a:latin typeface="Century Gothic"/>
              <a:ea typeface="Century Gothic"/>
              <a:cs typeface="Century Gothic"/>
              <a:sym typeface="Century Gothic"/>
            </a:endParaRPr>
          </a:p>
        </p:txBody>
      </p:sp>
      <p:sp>
        <p:nvSpPr>
          <p:cNvPr id="466" name="Google Shape;466;p3"/>
          <p:cNvSpPr/>
          <p:nvPr/>
        </p:nvSpPr>
        <p:spPr>
          <a:xfrm>
            <a:off x="4936925" y="5649063"/>
            <a:ext cx="19155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Décision Opérateur</a:t>
            </a:r>
            <a:endParaRPr b="0" i="0" sz="1400" u="none" cap="none" strike="noStrike">
              <a:solidFill>
                <a:schemeClr val="lt1"/>
              </a:solidFill>
              <a:latin typeface="Century Gothic"/>
              <a:ea typeface="Century Gothic"/>
              <a:cs typeface="Century Gothic"/>
              <a:sym typeface="Century Gothic"/>
            </a:endParaRPr>
          </a:p>
        </p:txBody>
      </p:sp>
      <p:cxnSp>
        <p:nvCxnSpPr>
          <p:cNvPr id="467" name="Google Shape;467;p3"/>
          <p:cNvCxnSpPr/>
          <p:nvPr/>
        </p:nvCxnSpPr>
        <p:spPr>
          <a:xfrm>
            <a:off x="6878398" y="2981961"/>
            <a:ext cx="3109200" cy="632700"/>
          </a:xfrm>
          <a:prstGeom prst="bentConnector2">
            <a:avLst/>
          </a:prstGeom>
          <a:noFill/>
          <a:ln cap="flat" cmpd="sng" w="9525">
            <a:solidFill>
              <a:srgbClr val="92D050"/>
            </a:solidFill>
            <a:prstDash val="solid"/>
            <a:round/>
            <a:headEnd len="sm" w="sm" type="none"/>
            <a:tailEnd len="med" w="med" type="triangle"/>
          </a:ln>
        </p:spPr>
      </p:cxnSp>
      <p:sp>
        <p:nvSpPr>
          <p:cNvPr id="468" name="Google Shape;468;p3"/>
          <p:cNvSpPr txBox="1"/>
          <p:nvPr/>
        </p:nvSpPr>
        <p:spPr>
          <a:xfrm>
            <a:off x="6882114" y="2674750"/>
            <a:ext cx="5101339" cy="292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92D050"/>
                </a:solidFill>
                <a:latin typeface="Century Gothic"/>
                <a:ea typeface="Century Gothic"/>
                <a:cs typeface="Century Gothic"/>
                <a:sym typeface="Century Gothic"/>
              </a:rPr>
              <a:t>Opérateur demande les accidents prédits non traités (</a:t>
            </a:r>
            <a:r>
              <a:rPr b="0" i="1" lang="fr-FR" sz="700" u="none" cap="none" strike="noStrike">
                <a:solidFill>
                  <a:srgbClr val="92D050"/>
                </a:solidFill>
                <a:latin typeface="Century Gothic"/>
                <a:ea typeface="Century Gothic"/>
                <a:cs typeface="Century Gothic"/>
                <a:sym typeface="Century Gothic"/>
              </a:rPr>
              <a:t>Col. Décision = None</a:t>
            </a:r>
            <a:r>
              <a:rPr b="0" i="0" lang="fr-FR" sz="700" u="none" cap="none" strike="noStrike">
                <a:solidFill>
                  <a:srgbClr val="92D050"/>
                </a:solidFill>
                <a:latin typeface="Century Gothic"/>
                <a:ea typeface="Century Gothic"/>
                <a:cs typeface="Century Gothic"/>
                <a:sym typeface="Century Gothic"/>
              </a:rPr>
              <a:t>)</a:t>
            </a:r>
            <a:endParaRPr b="0" i="0" sz="700" u="none" cap="none" strike="noStrike">
              <a:solidFill>
                <a:srgbClr val="92D050"/>
              </a:solidFill>
              <a:latin typeface="Century Gothic"/>
              <a:ea typeface="Century Gothic"/>
              <a:cs typeface="Century Gothic"/>
              <a:sym typeface="Century Gothic"/>
            </a:endParaRPr>
          </a:p>
        </p:txBody>
      </p:sp>
      <p:sp>
        <p:nvSpPr>
          <p:cNvPr id="469" name="Google Shape;469;p3"/>
          <p:cNvSpPr txBox="1"/>
          <p:nvPr/>
        </p:nvSpPr>
        <p:spPr>
          <a:xfrm>
            <a:off x="6882114" y="2950164"/>
            <a:ext cx="2604837" cy="292357"/>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92D050"/>
                </a:solidFill>
                <a:latin typeface="Century Gothic"/>
                <a:ea typeface="Century Gothic"/>
                <a:cs typeface="Century Gothic"/>
                <a:sym typeface="Century Gothic"/>
              </a:rPr>
              <a:t>Accidents prédits et non traités récupérés</a:t>
            </a:r>
            <a:endParaRPr b="0" i="0" sz="700" u="none" cap="none" strike="noStrike">
              <a:solidFill>
                <a:srgbClr val="92D050"/>
              </a:solidFill>
              <a:latin typeface="Century Gothic"/>
              <a:ea typeface="Century Gothic"/>
              <a:cs typeface="Century Gothic"/>
              <a:sym typeface="Century Gothic"/>
            </a:endParaRPr>
          </a:p>
        </p:txBody>
      </p:sp>
      <p:cxnSp>
        <p:nvCxnSpPr>
          <p:cNvPr id="470" name="Google Shape;470;p3"/>
          <p:cNvCxnSpPr/>
          <p:nvPr/>
        </p:nvCxnSpPr>
        <p:spPr>
          <a:xfrm flipH="1" rot="10800000">
            <a:off x="6865002" y="5011888"/>
            <a:ext cx="2622000" cy="826500"/>
          </a:xfrm>
          <a:prstGeom prst="bentConnector3">
            <a:avLst>
              <a:gd fmla="val 58809" name="adj1"/>
            </a:avLst>
          </a:prstGeom>
          <a:noFill/>
          <a:ln cap="flat" cmpd="sng" w="9525">
            <a:solidFill>
              <a:schemeClr val="accent1"/>
            </a:solidFill>
            <a:prstDash val="solid"/>
            <a:round/>
            <a:headEnd len="sm" w="sm" type="none"/>
            <a:tailEnd len="med" w="med" type="triangle"/>
          </a:ln>
        </p:spPr>
      </p:cxnSp>
      <p:sp>
        <p:nvSpPr>
          <p:cNvPr id="471" name="Google Shape;471;p3"/>
          <p:cNvSpPr txBox="1"/>
          <p:nvPr/>
        </p:nvSpPr>
        <p:spPr>
          <a:xfrm>
            <a:off x="6920082" y="5545888"/>
            <a:ext cx="18315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chemeClr val="accent1"/>
                </a:solidFill>
                <a:latin typeface="Century Gothic"/>
                <a:ea typeface="Century Gothic"/>
                <a:cs typeface="Century Gothic"/>
                <a:sym typeface="Century Gothic"/>
              </a:rPr>
              <a:t>Stockage décision opérateur</a:t>
            </a:r>
            <a:endParaRPr b="0" i="0" sz="700" u="none" cap="none" strike="noStrike">
              <a:solidFill>
                <a:schemeClr val="accent1"/>
              </a:solidFill>
              <a:latin typeface="Century Gothic"/>
              <a:ea typeface="Century Gothic"/>
              <a:cs typeface="Century Gothic"/>
              <a:sym typeface="Century Gothic"/>
            </a:endParaRPr>
          </a:p>
        </p:txBody>
      </p:sp>
      <p:cxnSp>
        <p:nvCxnSpPr>
          <p:cNvPr id="472" name="Google Shape;472;p3"/>
          <p:cNvCxnSpPr/>
          <p:nvPr/>
        </p:nvCxnSpPr>
        <p:spPr>
          <a:xfrm>
            <a:off x="5301825" y="2668575"/>
            <a:ext cx="0" cy="178500"/>
          </a:xfrm>
          <a:prstGeom prst="straightConnector1">
            <a:avLst/>
          </a:prstGeom>
          <a:noFill/>
          <a:ln cap="flat" cmpd="sng" w="9525">
            <a:solidFill>
              <a:srgbClr val="999999"/>
            </a:solidFill>
            <a:prstDash val="solid"/>
            <a:round/>
            <a:headEnd len="sm" w="sm" type="none"/>
            <a:tailEnd len="med" w="med" type="triangle"/>
          </a:ln>
        </p:spPr>
      </p:cxnSp>
      <p:cxnSp>
        <p:nvCxnSpPr>
          <p:cNvPr id="473" name="Google Shape;473;p3"/>
          <p:cNvCxnSpPr/>
          <p:nvPr/>
        </p:nvCxnSpPr>
        <p:spPr>
          <a:xfrm>
            <a:off x="6533375" y="2676788"/>
            <a:ext cx="0" cy="178500"/>
          </a:xfrm>
          <a:prstGeom prst="straightConnector1">
            <a:avLst/>
          </a:prstGeom>
          <a:noFill/>
          <a:ln cap="flat" cmpd="sng" w="9525">
            <a:solidFill>
              <a:srgbClr val="999999"/>
            </a:solidFill>
            <a:prstDash val="solid"/>
            <a:round/>
            <a:headEnd len="sm" w="sm" type="none"/>
            <a:tailEnd len="med" w="med" type="triangle"/>
          </a:ln>
        </p:spPr>
      </p:cxnSp>
      <p:cxnSp>
        <p:nvCxnSpPr>
          <p:cNvPr id="474" name="Google Shape;474;p3"/>
          <p:cNvCxnSpPr/>
          <p:nvPr/>
        </p:nvCxnSpPr>
        <p:spPr>
          <a:xfrm>
            <a:off x="5767625" y="3398813"/>
            <a:ext cx="0" cy="468112"/>
          </a:xfrm>
          <a:prstGeom prst="straightConnector1">
            <a:avLst/>
          </a:prstGeom>
          <a:noFill/>
          <a:ln cap="flat" cmpd="sng" w="9525">
            <a:solidFill>
              <a:srgbClr val="999999"/>
            </a:solidFill>
            <a:prstDash val="solid"/>
            <a:round/>
            <a:headEnd len="sm" w="sm" type="none"/>
            <a:tailEnd len="med" w="med" type="triangle"/>
          </a:ln>
        </p:spPr>
      </p:cxnSp>
      <p:cxnSp>
        <p:nvCxnSpPr>
          <p:cNvPr id="475" name="Google Shape;475;p3"/>
          <p:cNvCxnSpPr/>
          <p:nvPr/>
        </p:nvCxnSpPr>
        <p:spPr>
          <a:xfrm flipH="1">
            <a:off x="5772550" y="4366150"/>
            <a:ext cx="300" cy="369600"/>
          </a:xfrm>
          <a:prstGeom prst="straightConnector1">
            <a:avLst/>
          </a:prstGeom>
          <a:noFill/>
          <a:ln cap="flat" cmpd="sng" w="9525">
            <a:solidFill>
              <a:srgbClr val="999999"/>
            </a:solidFill>
            <a:prstDash val="solid"/>
            <a:round/>
            <a:headEnd len="sm" w="sm" type="none"/>
            <a:tailEnd len="med" w="med" type="triangle"/>
          </a:ln>
        </p:spPr>
      </p:cxnSp>
      <p:cxnSp>
        <p:nvCxnSpPr>
          <p:cNvPr id="476" name="Google Shape;476;p3"/>
          <p:cNvCxnSpPr/>
          <p:nvPr/>
        </p:nvCxnSpPr>
        <p:spPr>
          <a:xfrm flipH="1">
            <a:off x="5772550" y="5250188"/>
            <a:ext cx="300" cy="369600"/>
          </a:xfrm>
          <a:prstGeom prst="straightConnector1">
            <a:avLst/>
          </a:prstGeom>
          <a:noFill/>
          <a:ln cap="flat" cmpd="sng" w="9525">
            <a:solidFill>
              <a:srgbClr val="999999"/>
            </a:solidFill>
            <a:prstDash val="solid"/>
            <a:round/>
            <a:headEnd len="sm" w="sm" type="none"/>
            <a:tailEnd len="med" w="med" type="triangle"/>
          </a:ln>
        </p:spPr>
      </p:cxnSp>
      <p:cxnSp>
        <p:nvCxnSpPr>
          <p:cNvPr id="477" name="Google Shape;477;p3"/>
          <p:cNvCxnSpPr/>
          <p:nvPr/>
        </p:nvCxnSpPr>
        <p:spPr>
          <a:xfrm flipH="1">
            <a:off x="4534088" y="5880063"/>
            <a:ext cx="365100" cy="900"/>
          </a:xfrm>
          <a:prstGeom prst="straightConnector1">
            <a:avLst/>
          </a:prstGeom>
          <a:noFill/>
          <a:ln cap="flat" cmpd="sng" w="9525">
            <a:solidFill>
              <a:srgbClr val="999999"/>
            </a:solidFill>
            <a:prstDash val="solid"/>
            <a:round/>
            <a:headEnd len="sm" w="sm" type="none"/>
            <a:tailEnd len="med" w="med" type="triangle"/>
          </a:ln>
        </p:spPr>
      </p:cxnSp>
      <p:cxnSp>
        <p:nvCxnSpPr>
          <p:cNvPr id="478" name="Google Shape;478;p3"/>
          <p:cNvCxnSpPr/>
          <p:nvPr/>
        </p:nvCxnSpPr>
        <p:spPr>
          <a:xfrm>
            <a:off x="6866520" y="3204272"/>
            <a:ext cx="2881200" cy="396000"/>
          </a:xfrm>
          <a:prstGeom prst="bentConnector3">
            <a:avLst>
              <a:gd fmla="val 99703" name="adj1"/>
            </a:avLst>
          </a:prstGeom>
          <a:noFill/>
          <a:ln cap="flat" cmpd="sng" w="9525">
            <a:solidFill>
              <a:srgbClr val="92D050"/>
            </a:solidFill>
            <a:prstDash val="solid"/>
            <a:round/>
            <a:headEnd len="med" w="med" type="triangle"/>
            <a:tailEnd len="sm" w="sm" type="none"/>
          </a:ln>
        </p:spPr>
      </p:cxnSp>
      <p:cxnSp>
        <p:nvCxnSpPr>
          <p:cNvPr id="479" name="Google Shape;479;p3"/>
          <p:cNvCxnSpPr/>
          <p:nvPr/>
        </p:nvCxnSpPr>
        <p:spPr>
          <a:xfrm rot="-5400000">
            <a:off x="5310100" y="4141713"/>
            <a:ext cx="2545200" cy="1395300"/>
          </a:xfrm>
          <a:prstGeom prst="bentConnector3">
            <a:avLst>
              <a:gd fmla="val -8981" name="adj1"/>
            </a:avLst>
          </a:prstGeom>
          <a:noFill/>
          <a:ln cap="flat" cmpd="sng" w="9525">
            <a:solidFill>
              <a:srgbClr val="999999"/>
            </a:solidFill>
            <a:prstDash val="solid"/>
            <a:round/>
            <a:headEnd len="sm" w="sm" type="none"/>
            <a:tailEnd len="sm" w="sm" type="none"/>
          </a:ln>
        </p:spPr>
      </p:cxnSp>
      <p:cxnSp>
        <p:nvCxnSpPr>
          <p:cNvPr id="480" name="Google Shape;480;p3"/>
          <p:cNvCxnSpPr>
            <a:endCxn id="449" idx="0"/>
          </p:cNvCxnSpPr>
          <p:nvPr/>
        </p:nvCxnSpPr>
        <p:spPr>
          <a:xfrm flipH="1">
            <a:off x="5894675" y="3566625"/>
            <a:ext cx="1383300" cy="300300"/>
          </a:xfrm>
          <a:prstGeom prst="bentConnector2">
            <a:avLst/>
          </a:prstGeom>
          <a:noFill/>
          <a:ln cap="flat" cmpd="sng" w="9525">
            <a:solidFill>
              <a:srgbClr val="999999"/>
            </a:solidFill>
            <a:prstDash val="solid"/>
            <a:round/>
            <a:headEnd len="sm" w="sm" type="none"/>
            <a:tailEnd len="med" w="med" type="triangle"/>
          </a:ln>
        </p:spPr>
      </p:cxnSp>
      <p:cxnSp>
        <p:nvCxnSpPr>
          <p:cNvPr id="481" name="Google Shape;481;p3"/>
          <p:cNvCxnSpPr/>
          <p:nvPr/>
        </p:nvCxnSpPr>
        <p:spPr>
          <a:xfrm flipH="1">
            <a:off x="1968693" y="3328950"/>
            <a:ext cx="2938200" cy="480300"/>
          </a:xfrm>
          <a:prstGeom prst="bentConnector3">
            <a:avLst>
              <a:gd fmla="val 6255" name="adj1"/>
            </a:avLst>
          </a:prstGeom>
          <a:noFill/>
          <a:ln cap="flat" cmpd="sng" w="9525">
            <a:solidFill>
              <a:srgbClr val="741B47"/>
            </a:solidFill>
            <a:prstDash val="solid"/>
            <a:round/>
            <a:headEnd len="sm" w="sm" type="none"/>
            <a:tailEnd len="med" w="med" type="stealth"/>
          </a:ln>
        </p:spPr>
      </p:cxnSp>
      <p:sp>
        <p:nvSpPr>
          <p:cNvPr id="482" name="Google Shape;482;p3"/>
          <p:cNvSpPr txBox="1"/>
          <p:nvPr/>
        </p:nvSpPr>
        <p:spPr>
          <a:xfrm>
            <a:off x="2040663" y="3504302"/>
            <a:ext cx="27276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700"/>
              <a:buFont typeface="Arial"/>
              <a:buNone/>
            </a:pPr>
            <a:r>
              <a:rPr b="0" i="0" lang="fr-FR" sz="700" u="none" cap="none" strike="noStrike">
                <a:solidFill>
                  <a:srgbClr val="741B47"/>
                </a:solidFill>
                <a:latin typeface="Century Gothic"/>
                <a:ea typeface="Century Gothic"/>
                <a:cs typeface="Century Gothic"/>
                <a:sym typeface="Century Gothic"/>
              </a:rPr>
              <a:t>Opérateur identifié demande transmission des accidents</a:t>
            </a:r>
            <a:endParaRPr b="0" i="0" sz="700" u="none" cap="none" strike="noStrike">
              <a:solidFill>
                <a:srgbClr val="741B47"/>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4"/>
          <p:cNvSpPr txBox="1"/>
          <p:nvPr>
            <p:ph type="title"/>
          </p:nvPr>
        </p:nvSpPr>
        <p:spPr>
          <a:xfrm>
            <a:off x="375385" y="452718"/>
            <a:ext cx="11816615"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Testing &amp; Monitoring</a:t>
            </a:r>
            <a:br>
              <a:rPr lang="fr-FR"/>
            </a:br>
            <a:r>
              <a:rPr lang="fr-FR" sz="2400">
                <a:solidFill>
                  <a:srgbClr val="DEEEAD"/>
                </a:solidFill>
              </a:rPr>
              <a:t>Tests unitaires et pipeline CI/CD </a:t>
            </a:r>
            <a:br>
              <a:rPr lang="fr-FR" sz="2400">
                <a:solidFill>
                  <a:srgbClr val="DEEEAD"/>
                </a:solidFill>
              </a:rPr>
            </a:br>
            <a:endParaRPr>
              <a:solidFill>
                <a:srgbClr val="DEEEAD"/>
              </a:solidFill>
            </a:endParaRPr>
          </a:p>
        </p:txBody>
      </p:sp>
      <p:sp>
        <p:nvSpPr>
          <p:cNvPr id="489" name="Google Shape;489;p54"/>
          <p:cNvSpPr txBox="1"/>
          <p:nvPr/>
        </p:nvSpPr>
        <p:spPr>
          <a:xfrm>
            <a:off x="5710687" y="2889624"/>
            <a:ext cx="6331788"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sng" cap="none" strike="noStrike">
                <a:solidFill>
                  <a:srgbClr val="FF0000"/>
                </a:solidFill>
                <a:latin typeface="Century Gothic"/>
                <a:ea typeface="Century Gothic"/>
                <a:cs typeface="Century Gothic"/>
                <a:sym typeface="Century Gothic"/>
              </a:rPr>
              <a:t>A compléter</a:t>
            </a:r>
            <a:r>
              <a:rPr b="0" i="0" lang="fr-FR" sz="1200" u="none" cap="none" strike="noStrike">
                <a:solidFill>
                  <a:srgbClr val="FF0000"/>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C00000"/>
              </a:buClr>
              <a:buSzPts val="1200"/>
              <a:buFont typeface="Arial"/>
              <a:buChar char="•"/>
            </a:pPr>
            <a:r>
              <a:rPr b="0" i="0" lang="fr-FR" sz="1200" u="none" cap="none" strike="noStrike">
                <a:solidFill>
                  <a:srgbClr val="FF0000"/>
                </a:solidFill>
                <a:latin typeface="Century Gothic"/>
                <a:ea typeface="Century Gothic"/>
                <a:cs typeface="Century Gothic"/>
                <a:sym typeface="Century Gothic"/>
              </a:rPr>
              <a:t>Tests unitaires: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FF0000"/>
                </a:solidFill>
                <a:latin typeface="Century Gothic"/>
                <a:ea typeface="Century Gothic"/>
                <a:cs typeface="Century Gothic"/>
                <a:sym typeface="Century Gothic"/>
              </a:rPr>
              <a:t>    - Tester le bon fonctionnement du modèle lors de l’entraînement</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FF0000"/>
                </a:solidFill>
                <a:latin typeface="Century Gothic"/>
                <a:ea typeface="Century Gothic"/>
                <a:cs typeface="Century Gothic"/>
                <a:sym typeface="Century Gothic"/>
              </a:rPr>
              <a:t>    - Tester le bon fonctionnement du modèle lors de la prédiction</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FF0000"/>
                </a:solidFill>
                <a:latin typeface="Century Gothic"/>
                <a:ea typeface="Century Gothic"/>
                <a:cs typeface="Century Gothic"/>
                <a:sym typeface="Century Gothic"/>
              </a:rPr>
              <a:t>    - Tester le bon fonctionnement des différents endpoints de l’API</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FF0000"/>
                </a:solidFill>
                <a:latin typeface="Century Gothic"/>
                <a:ea typeface="Century Gothic"/>
                <a:cs typeface="Century Gothic"/>
                <a:sym typeface="Century Gothic"/>
              </a:rPr>
              <a:t>    - Tester le bon fonctionnement du process d’ingestion de nouvelles données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0000"/>
              </a:solidFill>
              <a:latin typeface="Century Gothic"/>
              <a:ea typeface="Century Gothic"/>
              <a:cs typeface="Century Gothic"/>
              <a:sym typeface="Century Gothic"/>
            </a:endParaRPr>
          </a:p>
          <a:p>
            <a:pPr indent="-171450" lvl="2" marL="171450" marR="0" rtl="0" algn="l">
              <a:lnSpc>
                <a:spcPct val="100000"/>
              </a:lnSpc>
              <a:spcBef>
                <a:spcPts val="0"/>
              </a:spcBef>
              <a:spcAft>
                <a:spcPts val="0"/>
              </a:spcAft>
              <a:buClr>
                <a:srgbClr val="C00000"/>
              </a:buClr>
              <a:buSzPts val="1200"/>
              <a:buFont typeface="Arial"/>
              <a:buChar char="•"/>
            </a:pPr>
            <a:r>
              <a:rPr b="0" i="0" lang="fr-FR" sz="1200" u="none" cap="none" strike="noStrike">
                <a:solidFill>
                  <a:srgbClr val="FF0000"/>
                </a:solidFill>
                <a:latin typeface="Century Gothic"/>
                <a:ea typeface="Century Gothic"/>
                <a:cs typeface="Century Gothic"/>
                <a:sym typeface="Century Gothic"/>
              </a:rPr>
              <a:t>Monitoring du modèle et les décisions qui en découlent:</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FF0000"/>
                </a:solidFill>
                <a:latin typeface="Century Gothic"/>
                <a:ea typeface="Century Gothic"/>
                <a:cs typeface="Century Gothic"/>
                <a:sym typeface="Century Gothic"/>
              </a:rPr>
              <a:t>    - Que faire lorsque le modèle n’atteint pas le seuil de performance requis ? </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FF0000"/>
                </a:solidFill>
                <a:latin typeface="Century Gothic"/>
                <a:ea typeface="Century Gothic"/>
                <a:cs typeface="Century Gothic"/>
                <a:sym typeface="Century Gothic"/>
              </a:rPr>
              <a:t>    - Réentraînement du modèle</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rPr b="0" i="0" lang="fr-FR" sz="1200" u="none" cap="none" strike="noStrike">
                <a:solidFill>
                  <a:srgbClr val="FF0000"/>
                </a:solidFill>
                <a:latin typeface="Century Gothic"/>
                <a:ea typeface="Century Gothic"/>
                <a:cs typeface="Century Gothic"/>
                <a:sym typeface="Century Gothic"/>
              </a:rPr>
              <a:t>    - A faire dans un pipeline CI/CD </a:t>
            </a:r>
            <a:endParaRPr b="0" i="0" sz="1400" u="none" cap="none" strike="noStrike">
              <a:solidFill>
                <a:srgbClr val="000000"/>
              </a:solidFill>
              <a:latin typeface="Arial"/>
              <a:ea typeface="Arial"/>
              <a:cs typeface="Arial"/>
              <a:sym typeface="Arial"/>
            </a:endParaRPr>
          </a:p>
          <a:p>
            <a:pPr indent="-95250" lvl="0" marL="171450" marR="0" rtl="0" algn="l">
              <a:lnSpc>
                <a:spcPct val="100000"/>
              </a:lnSpc>
              <a:spcBef>
                <a:spcPts val="0"/>
              </a:spcBef>
              <a:spcAft>
                <a:spcPts val="0"/>
              </a:spcAft>
              <a:buClr>
                <a:srgbClr val="C00000"/>
              </a:buClr>
              <a:buSzPts val="1200"/>
              <a:buFont typeface="Arial"/>
              <a:buNone/>
            </a:pPr>
            <a:r>
              <a:t/>
            </a:r>
            <a:endParaRPr b="0" i="0" sz="1200" u="none" cap="none" strike="noStrike">
              <a:solidFill>
                <a:srgbClr val="FF0000"/>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pic>
        <p:nvPicPr>
          <p:cNvPr descr="conception abstrait" id="495" name="Google Shape;495;p26"/>
          <p:cNvPicPr preferRelativeResize="0"/>
          <p:nvPr/>
        </p:nvPicPr>
        <p:blipFill rotWithShape="1">
          <a:blip r:embed="rId4">
            <a:alphaModFix amt="25000"/>
          </a:blip>
          <a:srcRect b="2872" l="0" r="6817" t="18308"/>
          <a:stretch/>
        </p:blipFill>
        <p:spPr>
          <a:xfrm flipH="1">
            <a:off x="20" y="10"/>
            <a:ext cx="12191980" cy="6857990"/>
          </a:xfrm>
          <a:prstGeom prst="rect">
            <a:avLst/>
          </a:prstGeom>
          <a:noFill/>
          <a:ln>
            <a:noFill/>
          </a:ln>
        </p:spPr>
      </p:pic>
      <p:sp>
        <p:nvSpPr>
          <p:cNvPr id="496" name="Google Shape;496;p26"/>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2"/>
              </a:buClr>
              <a:buSzPts val="7200"/>
              <a:buFont typeface="Century Gothic"/>
              <a:buNone/>
            </a:pPr>
            <a:r>
              <a:rPr lang="fr-FR" sz="4800">
                <a:latin typeface="Century Gothic"/>
                <a:ea typeface="Century Gothic"/>
                <a:cs typeface="Century Gothic"/>
                <a:sym typeface="Century Gothic"/>
              </a:rPr>
              <a:t>Démonstration</a:t>
            </a:r>
            <a:br>
              <a:rPr lang="fr-FR">
                <a:latin typeface="Century Gothic"/>
                <a:ea typeface="Century Gothic"/>
                <a:cs typeface="Century Gothic"/>
                <a:sym typeface="Century Gothic"/>
              </a:rPr>
            </a:br>
            <a:r>
              <a:rPr lang="fr-FR" sz="7200">
                <a:solidFill>
                  <a:srgbClr val="92D050"/>
                </a:solidFill>
                <a:latin typeface="Century Gothic"/>
                <a:ea typeface="Century Gothic"/>
                <a:cs typeface="Century Gothic"/>
                <a:sym typeface="Century Gothic"/>
              </a:rPr>
              <a:t>RouteGuard AI</a:t>
            </a:r>
            <a:endParaRPr>
              <a:latin typeface="Century Gothic"/>
              <a:ea typeface="Century Gothic"/>
              <a:cs typeface="Century Gothic"/>
              <a:sym typeface="Century Gothic"/>
            </a:endParaRPr>
          </a:p>
        </p:txBody>
      </p:sp>
      <p:sp>
        <p:nvSpPr>
          <p:cNvPr id="497" name="Google Shape;497;p26"/>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600"/>
              <a:buNone/>
            </a:pPr>
            <a:r>
              <a:rPr lang="fr-FR">
                <a:latin typeface="Century Gothic"/>
                <a:ea typeface="Century Gothic"/>
                <a:cs typeface="Century Gothic"/>
                <a:sym typeface="Century Gothic"/>
              </a:rPr>
              <a:t>SOLUTION INTELLIGENTE POUR CENTRE D’APPEL D’URGENCE ROUTIÈRE</a:t>
            </a:r>
            <a:endParaRPr b="1">
              <a:latin typeface="Century Gothic"/>
              <a:ea typeface="Century Gothic"/>
              <a:cs typeface="Century Gothic"/>
              <a:sym typeface="Century Gothic"/>
            </a:endParaRPr>
          </a:p>
        </p:txBody>
      </p:sp>
      <p:sp>
        <p:nvSpPr>
          <p:cNvPr id="498" name="Google Shape;498;p2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392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23"/>
          <p:cNvSpPr txBox="1"/>
          <p:nvPr>
            <p:ph type="title"/>
          </p:nvPr>
        </p:nvSpPr>
        <p:spPr>
          <a:xfrm>
            <a:off x="646111" y="452718"/>
            <a:ext cx="11269664"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Conclusion</a:t>
            </a:r>
            <a:br>
              <a:rPr lang="fr-FR"/>
            </a:br>
            <a:r>
              <a:rPr lang="fr-FR" sz="2800">
                <a:solidFill>
                  <a:srgbClr val="DEEEAD"/>
                </a:solidFill>
              </a:rPr>
              <a:t>Retour sur expérience &amp; propositions d’amélioration</a:t>
            </a:r>
            <a:endParaRPr>
              <a:solidFill>
                <a:srgbClr val="DEEEAD"/>
              </a:solidFill>
            </a:endParaRPr>
          </a:p>
        </p:txBody>
      </p:sp>
      <p:sp>
        <p:nvSpPr>
          <p:cNvPr id="505" name="Google Shape;505;p23"/>
          <p:cNvSpPr txBox="1"/>
          <p:nvPr>
            <p:ph idx="1" type="body"/>
          </p:nvPr>
        </p:nvSpPr>
        <p:spPr>
          <a:xfrm>
            <a:off x="470309" y="2833110"/>
            <a:ext cx="11721691" cy="2465512"/>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b="1" lang="fr-FR">
                <a:solidFill>
                  <a:srgbClr val="DDEDAC"/>
                </a:solidFill>
              </a:rPr>
              <a:t>A prévoir une conclusion sur le projet et des propositions d’amélioration</a:t>
            </a:r>
            <a:endParaRPr b="1">
              <a:solidFill>
                <a:srgbClr val="DDEDAC"/>
              </a:solidFill>
            </a:endParaRPr>
          </a:p>
          <a:p>
            <a:pPr indent="-285750" lvl="1" marL="742950" rtl="0" algn="l">
              <a:lnSpc>
                <a:spcPct val="100000"/>
              </a:lnSpc>
              <a:spcBef>
                <a:spcPts val="1000"/>
              </a:spcBef>
              <a:spcAft>
                <a:spcPts val="0"/>
              </a:spcAft>
              <a:buSzPts val="1440"/>
              <a:buChar char="►"/>
            </a:pPr>
            <a:r>
              <a:rPr lang="fr-FR">
                <a:solidFill>
                  <a:srgbClr val="DEEEAD"/>
                </a:solidFill>
              </a:rPr>
              <a:t>xxx</a:t>
            </a:r>
            <a:endParaRPr/>
          </a:p>
          <a:p>
            <a:pPr indent="-285750" lvl="1" marL="742950" rtl="0" algn="l">
              <a:lnSpc>
                <a:spcPct val="100000"/>
              </a:lnSpc>
              <a:spcBef>
                <a:spcPts val="1000"/>
              </a:spcBef>
              <a:spcAft>
                <a:spcPts val="0"/>
              </a:spcAft>
              <a:buSzPts val="1440"/>
              <a:buChar char="►"/>
            </a:pPr>
            <a:r>
              <a:rPr lang="fr-FR"/>
              <a:t>xx</a:t>
            </a:r>
            <a:endParaRPr/>
          </a:p>
          <a:p>
            <a:pPr indent="-228600" lvl="2" marL="1143000" rtl="0" algn="l">
              <a:lnSpc>
                <a:spcPct val="100000"/>
              </a:lnSpc>
              <a:spcBef>
                <a:spcPts val="1000"/>
              </a:spcBef>
              <a:spcAft>
                <a:spcPts val="0"/>
              </a:spcAft>
              <a:buSzPts val="1280"/>
              <a:buChar char="►"/>
            </a:pPr>
            <a:r>
              <a:rPr lang="fr-FR"/>
              <a:t>xxx</a:t>
            </a:r>
            <a:endParaRPr/>
          </a:p>
          <a:p>
            <a:pPr indent="-194309" lvl="1" marL="742950" rtl="0" algn="l">
              <a:lnSpc>
                <a:spcPct val="100000"/>
              </a:lnSpc>
              <a:spcBef>
                <a:spcPts val="2200"/>
              </a:spcBef>
              <a:spcAft>
                <a:spcPts val="0"/>
              </a:spcAft>
              <a:buSzPts val="144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
          <p:cNvSpPr txBox="1"/>
          <p:nvPr/>
        </p:nvSpPr>
        <p:spPr>
          <a:xfrm>
            <a:off x="117577" y="185948"/>
            <a:ext cx="11956846" cy="6486103"/>
          </a:xfrm>
          <a:prstGeom prst="rect">
            <a:avLst/>
          </a:prstGeom>
          <a:noFill/>
          <a:ln>
            <a:noFill/>
          </a:ln>
        </p:spPr>
        <p:txBody>
          <a:bodyPr anchorCtr="0" anchor="t" bIns="45700" lIns="91425" spcFirstLastPara="1" rIns="91425" wrap="square" tIns="45700">
            <a:normAutofit fontScale="70000" lnSpcReduction="20000"/>
          </a:bodyPr>
          <a:lstStyle/>
          <a:p>
            <a:pPr indent="-330200" lvl="0" marL="457200" marR="0" rtl="0" algn="l">
              <a:lnSpc>
                <a:spcPct val="100000"/>
              </a:lnSpc>
              <a:spcBef>
                <a:spcPts val="1000"/>
              </a:spcBef>
              <a:spcAft>
                <a:spcPts val="0"/>
              </a:spcAft>
              <a:buClr>
                <a:schemeClr val="accent1"/>
              </a:buClr>
              <a:buSzPct val="119047"/>
              <a:buFont typeface="Noto Sans Symbols"/>
              <a:buChar char="►"/>
            </a:pPr>
            <a:r>
              <a:rPr b="1" i="0" lang="fr-FR" sz="2400" u="none" cap="none" strike="noStrike">
                <a:solidFill>
                  <a:srgbClr val="DDEDAC"/>
                </a:solidFill>
                <a:latin typeface="Century Gothic"/>
                <a:ea typeface="Century Gothic"/>
                <a:cs typeface="Century Gothic"/>
                <a:sym typeface="Century Gothic"/>
              </a:rPr>
              <a:t>Planning projet:</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1000"/>
              </a:spcBef>
              <a:spcAft>
                <a:spcPts val="0"/>
              </a:spcAft>
              <a:buClr>
                <a:schemeClr val="accent1"/>
              </a:buClr>
              <a:buSzPct val="95238"/>
              <a:buFont typeface="Noto Sans Symbols"/>
              <a:buNone/>
            </a:pPr>
            <a:r>
              <a:t/>
            </a:r>
            <a:endParaRPr b="1" i="0" sz="2400" u="none" cap="none" strike="noStrike">
              <a:solidFill>
                <a:srgbClr val="DDEDAC"/>
              </a:solidFill>
              <a:latin typeface="Century Gothic"/>
              <a:ea typeface="Century Gothic"/>
              <a:cs typeface="Century Gothic"/>
              <a:sym typeface="Century Gothic"/>
            </a:endParaRPr>
          </a:p>
          <a:p>
            <a:pPr indent="-330200" lvl="0" marL="457200" marR="0" rtl="0" algn="l">
              <a:lnSpc>
                <a:spcPct val="100000"/>
              </a:lnSpc>
              <a:spcBef>
                <a:spcPts val="1000"/>
              </a:spcBef>
              <a:spcAft>
                <a:spcPts val="0"/>
              </a:spcAft>
              <a:buClr>
                <a:schemeClr val="accent1"/>
              </a:buClr>
              <a:buSzPct val="126984"/>
              <a:buFont typeface="Noto Sans Symbols"/>
              <a:buChar char="►"/>
            </a:pPr>
            <a:r>
              <a:rPr b="0" i="0" lang="fr-FR" sz="1800" u="none" cap="none" strike="noStrike">
                <a:solidFill>
                  <a:srgbClr val="DEEEAD"/>
                </a:solidFill>
                <a:latin typeface="Century Gothic"/>
                <a:ea typeface="Century Gothic"/>
                <a:cs typeface="Century Gothic"/>
                <a:sym typeface="Century Gothic"/>
              </a:rPr>
              <a:t>Mardi 28 Nov </a:t>
            </a:r>
            <a:r>
              <a:rPr b="0" i="0" lang="fr-FR" sz="1800" u="none" cap="none" strike="noStrike">
                <a:solidFill>
                  <a:srgbClr val="FFFFFF"/>
                </a:solidFill>
                <a:latin typeface="Century Gothic"/>
                <a:ea typeface="Century Gothic"/>
                <a:cs typeface="Century Gothic"/>
                <a:sym typeface="Century Gothic"/>
              </a:rPr>
              <a:t>: Mise en commun des schémas de chacun</a:t>
            </a:r>
            <a:endParaRPr b="0" i="0" sz="1400" u="none" cap="none" strike="noStrike">
              <a:solidFill>
                <a:srgbClr val="000000"/>
              </a:solidFill>
              <a:latin typeface="Arial"/>
              <a:ea typeface="Arial"/>
              <a:cs typeface="Arial"/>
              <a:sym typeface="Arial"/>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rgbClr val="FFFFFF"/>
                </a:solidFill>
                <a:latin typeface="Century Gothic"/>
                <a:ea typeface="Century Gothic"/>
                <a:cs typeface="Century Gothic"/>
                <a:sym typeface="Century Gothic"/>
              </a:rPr>
              <a:t>Proposition et validation par Anthony à faire: </a:t>
            </a:r>
            <a:r>
              <a:rPr b="1" i="0" lang="fr-FR" sz="1600" u="none" cap="none" strike="noStrike">
                <a:solidFill>
                  <a:srgbClr val="00B050"/>
                </a:solidFill>
                <a:latin typeface="Century Gothic"/>
                <a:ea typeface="Century Gothic"/>
                <a:cs typeface="Century Gothic"/>
                <a:sym typeface="Century Gothic"/>
              </a:rPr>
              <a:t>DONE</a:t>
            </a:r>
            <a:endParaRPr b="0" i="0" sz="1400" u="none" cap="none" strike="noStrike">
              <a:solidFill>
                <a:srgbClr val="000000"/>
              </a:solidFill>
              <a:latin typeface="Arial"/>
              <a:ea typeface="Arial"/>
              <a:cs typeface="Arial"/>
              <a:sym typeface="Arial"/>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chemeClr val="lt1"/>
                </a:solidFill>
                <a:latin typeface="Century Gothic"/>
                <a:ea typeface="Century Gothic"/>
                <a:cs typeface="Century Gothic"/>
                <a:sym typeface="Century Gothic"/>
              </a:rPr>
              <a:t>Rédaction du draft CDC (Joao pour la mise en  page) </a:t>
            </a:r>
            <a:r>
              <a:rPr b="1" i="0" lang="fr-FR" sz="1600" u="none" cap="none" strike="noStrike">
                <a:solidFill>
                  <a:srgbClr val="00B050"/>
                </a:solidFill>
                <a:latin typeface="Century Gothic"/>
                <a:ea typeface="Century Gothic"/>
                <a:cs typeface="Century Gothic"/>
                <a:sym typeface="Century Gothic"/>
              </a:rPr>
              <a:t>DONE (utilisation du PPT)</a:t>
            </a:r>
            <a:endParaRPr b="0" i="0" sz="1600" u="none" cap="none" strike="noStrike">
              <a:solidFill>
                <a:schemeClr val="lt1"/>
              </a:solidFill>
              <a:latin typeface="Century Gothic"/>
              <a:ea typeface="Century Gothic"/>
              <a:cs typeface="Century Gothic"/>
              <a:sym typeface="Century Gothic"/>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chemeClr val="lt1"/>
                </a:solidFill>
                <a:latin typeface="Century Gothic"/>
                <a:ea typeface="Century Gothic"/>
                <a:cs typeface="Century Gothic"/>
                <a:sym typeface="Century Gothic"/>
              </a:rPr>
              <a:t>Création du GitHub (repo et son organisation + README): Christophe ou Raphaël </a:t>
            </a:r>
            <a:r>
              <a:rPr b="1" i="0" lang="fr-FR" sz="1600" u="none" cap="none" strike="noStrike">
                <a:solidFill>
                  <a:srgbClr val="FF0000"/>
                </a:solidFill>
                <a:latin typeface="Century Gothic"/>
                <a:ea typeface="Century Gothic"/>
                <a:cs typeface="Century Gothic"/>
                <a:sym typeface="Century Gothic"/>
              </a:rPr>
              <a:t>TODO</a:t>
            </a:r>
            <a:endParaRPr b="0" i="0" sz="1400" u="none" cap="none" strike="noStrike">
              <a:solidFill>
                <a:srgbClr val="000000"/>
              </a:solidFill>
              <a:latin typeface="Arial"/>
              <a:ea typeface="Arial"/>
              <a:cs typeface="Arial"/>
              <a:sym typeface="Arial"/>
            </a:endParaRPr>
          </a:p>
          <a:p>
            <a:pPr indent="-218440" lvl="1" marL="914400" marR="0" rtl="0" algn="l">
              <a:lnSpc>
                <a:spcPct val="100000"/>
              </a:lnSpc>
              <a:spcBef>
                <a:spcPts val="1000"/>
              </a:spcBef>
              <a:spcAft>
                <a:spcPts val="0"/>
              </a:spcAft>
              <a:buClr>
                <a:schemeClr val="accent1"/>
              </a:buClr>
              <a:buSzPct val="126984"/>
              <a:buFont typeface="Noto Sans Symbols"/>
              <a:buNone/>
            </a:pPr>
            <a:r>
              <a:t/>
            </a:r>
            <a:endParaRPr b="0" i="0" sz="1800" u="none" cap="none" strike="noStrike">
              <a:solidFill>
                <a:srgbClr val="FFFFFF"/>
              </a:solidFill>
              <a:latin typeface="Century Gothic"/>
              <a:ea typeface="Century Gothic"/>
              <a:cs typeface="Century Gothic"/>
              <a:sym typeface="Century Gothic"/>
            </a:endParaRPr>
          </a:p>
          <a:p>
            <a:pPr indent="-330200" lvl="0" marL="457200" marR="0" rtl="0" algn="l">
              <a:lnSpc>
                <a:spcPct val="100000"/>
              </a:lnSpc>
              <a:spcBef>
                <a:spcPts val="1000"/>
              </a:spcBef>
              <a:spcAft>
                <a:spcPts val="0"/>
              </a:spcAft>
              <a:buClr>
                <a:schemeClr val="accent1"/>
              </a:buClr>
              <a:buSzPct val="126984"/>
              <a:buFont typeface="Noto Sans Symbols"/>
              <a:buChar char="►"/>
            </a:pPr>
            <a:r>
              <a:rPr b="0" i="0" lang="fr-FR" sz="1800" u="none" cap="none" strike="noStrike">
                <a:solidFill>
                  <a:srgbClr val="DEEEAD"/>
                </a:solidFill>
                <a:latin typeface="Century Gothic"/>
                <a:ea typeface="Century Gothic"/>
                <a:cs typeface="Century Gothic"/>
                <a:sym typeface="Century Gothic"/>
              </a:rPr>
              <a:t>Vendredi 15 Déc </a:t>
            </a:r>
            <a:r>
              <a:rPr b="0" i="0" lang="fr-FR" sz="1800" u="none" cap="none" strike="noStrike">
                <a:solidFill>
                  <a:srgbClr val="FFFFFF"/>
                </a:solidFill>
                <a:latin typeface="Century Gothic"/>
                <a:ea typeface="Century Gothic"/>
                <a:cs typeface="Century Gothic"/>
                <a:sym typeface="Century Gothic"/>
              </a:rPr>
              <a:t>: Rendus:</a:t>
            </a:r>
            <a:endParaRPr b="0" i="0" sz="1400" u="none" cap="none" strike="noStrike">
              <a:solidFill>
                <a:srgbClr val="000000"/>
              </a:solidFill>
              <a:latin typeface="Arial"/>
              <a:ea typeface="Arial"/>
              <a:cs typeface="Arial"/>
              <a:sym typeface="Arial"/>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rgbClr val="FFFFFF"/>
                </a:solidFill>
                <a:latin typeface="Century Gothic"/>
                <a:ea typeface="Century Gothic"/>
                <a:cs typeface="Century Gothic"/>
                <a:sym typeface="Century Gothic"/>
              </a:rPr>
              <a:t>Finalement le ppt et le challenger (Joao)</a:t>
            </a:r>
            <a:endParaRPr b="0" i="0" sz="1400" u="none" cap="none" strike="noStrike">
              <a:solidFill>
                <a:srgbClr val="000000"/>
              </a:solidFill>
              <a:latin typeface="Arial"/>
              <a:ea typeface="Arial"/>
              <a:cs typeface="Arial"/>
              <a:sym typeface="Arial"/>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rgbClr val="FFFFFF"/>
                </a:solidFill>
                <a:latin typeface="Century Gothic"/>
                <a:ea typeface="Century Gothic"/>
                <a:cs typeface="Century Gothic"/>
                <a:sym typeface="Century Gothic"/>
              </a:rPr>
              <a:t>Finalisation du schéma SGBD (Joao)</a:t>
            </a:r>
            <a:endParaRPr b="0" i="0" sz="1400" u="none" cap="none" strike="noStrike">
              <a:solidFill>
                <a:srgbClr val="000000"/>
              </a:solidFill>
              <a:latin typeface="Arial"/>
              <a:ea typeface="Arial"/>
              <a:cs typeface="Arial"/>
              <a:sym typeface="Arial"/>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rgbClr val="FFFFFF"/>
                </a:solidFill>
                <a:latin typeface="Century Gothic"/>
                <a:ea typeface="Century Gothic"/>
                <a:cs typeface="Century Gothic"/>
                <a:sym typeface="Century Gothic"/>
              </a:rPr>
              <a:t>Finalisation schéma wokflow global (Joao)</a:t>
            </a:r>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rgbClr val="FFFFFF"/>
                </a:solidFill>
                <a:latin typeface="Century Gothic"/>
                <a:ea typeface="Century Gothic"/>
                <a:cs typeface="Century Gothic"/>
                <a:sym typeface="Century Gothic"/>
              </a:rPr>
              <a:t>Transmission du CDC finalisé à Anthony avant le mercredi </a:t>
            </a:r>
            <a:endParaRPr b="0" i="0" sz="1400" u="none" cap="none" strike="noStrike">
              <a:solidFill>
                <a:srgbClr val="000000"/>
              </a:solidFill>
              <a:latin typeface="Arial"/>
              <a:ea typeface="Arial"/>
              <a:cs typeface="Arial"/>
              <a:sym typeface="Arial"/>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rgbClr val="FFFFFF"/>
                </a:solidFill>
                <a:latin typeface="Century Gothic"/>
                <a:ea typeface="Century Gothic"/>
                <a:cs typeface="Century Gothic"/>
                <a:sym typeface="Century Gothic"/>
              </a:rPr>
              <a:t>Création du GitHub + structure + partage du savoir (Raphael)</a:t>
            </a:r>
            <a:endParaRPr b="0" i="0" sz="1400" u="none" cap="none" strike="noStrike">
              <a:solidFill>
                <a:srgbClr val="000000"/>
              </a:solidFill>
              <a:latin typeface="Arial"/>
              <a:ea typeface="Arial"/>
              <a:cs typeface="Arial"/>
              <a:sym typeface="Arial"/>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rgbClr val="FFFFFF"/>
                </a:solidFill>
                <a:latin typeface="Century Gothic"/>
                <a:ea typeface="Century Gothic"/>
                <a:cs typeface="Century Gothic"/>
                <a:sym typeface="Century Gothic"/>
              </a:rPr>
              <a:t>(Modèle + Poids + données nettoyer) + PPT + rapports et PPT DS à valider et mettre dans le Git Hub (Christophe)</a:t>
            </a:r>
            <a:endParaRPr b="0" i="0" sz="1400" u="none" cap="none" strike="noStrike">
              <a:solidFill>
                <a:srgbClr val="000000"/>
              </a:solidFill>
              <a:latin typeface="Arial"/>
              <a:ea typeface="Arial"/>
              <a:cs typeface="Arial"/>
              <a:sym typeface="Arial"/>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rgbClr val="FFFFFF"/>
                </a:solidFill>
                <a:latin typeface="Century Gothic"/>
                <a:ea typeface="Century Gothic"/>
                <a:cs typeface="Century Gothic"/>
                <a:sym typeface="Century Gothic"/>
              </a:rPr>
              <a:t>Création VM AWS et partage du savoir (Christophe)</a:t>
            </a:r>
            <a:endParaRPr b="0" i="0" sz="1400" u="none" cap="none" strike="noStrike">
              <a:solidFill>
                <a:srgbClr val="000000"/>
              </a:solidFill>
              <a:latin typeface="Arial"/>
              <a:ea typeface="Arial"/>
              <a:cs typeface="Arial"/>
              <a:sym typeface="Arial"/>
            </a:endParaRPr>
          </a:p>
          <a:p>
            <a:pPr indent="0" lvl="1" marL="594360" marR="0" rtl="0" algn="l">
              <a:lnSpc>
                <a:spcPct val="100000"/>
              </a:lnSpc>
              <a:spcBef>
                <a:spcPts val="1000"/>
              </a:spcBef>
              <a:spcAft>
                <a:spcPts val="0"/>
              </a:spcAft>
              <a:buClr>
                <a:schemeClr val="accent1"/>
              </a:buClr>
              <a:buSzPct val="142857"/>
              <a:buFont typeface="Noto Sans Symbols"/>
              <a:buNone/>
            </a:pPr>
            <a:r>
              <a:t/>
            </a:r>
            <a:endParaRPr b="0" i="0" sz="1600" u="none" cap="none" strike="noStrike">
              <a:solidFill>
                <a:srgbClr val="FFFFFF"/>
              </a:solidFill>
              <a:latin typeface="Century Gothic"/>
              <a:ea typeface="Century Gothic"/>
              <a:cs typeface="Century Gothic"/>
              <a:sym typeface="Century Gothic"/>
            </a:endParaRPr>
          </a:p>
          <a:p>
            <a:pPr indent="-330200" lvl="0" marL="457200" marR="0" rtl="0" algn="l">
              <a:lnSpc>
                <a:spcPct val="100000"/>
              </a:lnSpc>
              <a:spcBef>
                <a:spcPts val="1000"/>
              </a:spcBef>
              <a:spcAft>
                <a:spcPts val="0"/>
              </a:spcAft>
              <a:buClr>
                <a:schemeClr val="accent1"/>
              </a:buClr>
              <a:buSzPct val="126984"/>
              <a:buFont typeface="Noto Sans Symbols"/>
              <a:buChar char="►"/>
            </a:pPr>
            <a:r>
              <a:rPr b="0" i="0" lang="fr-FR" sz="1800" u="none" cap="none" strike="noStrike">
                <a:solidFill>
                  <a:srgbClr val="DEEEAD"/>
                </a:solidFill>
                <a:latin typeface="Century Gothic"/>
                <a:ea typeface="Century Gothic"/>
                <a:cs typeface="Century Gothic"/>
                <a:sym typeface="Century Gothic"/>
              </a:rPr>
              <a:t>Mercredi 13 Déc </a:t>
            </a:r>
            <a:r>
              <a:rPr b="0" i="0" lang="fr-FR" sz="1800" u="none" cap="none" strike="noStrike">
                <a:solidFill>
                  <a:srgbClr val="FFFFFF"/>
                </a:solidFill>
                <a:latin typeface="Century Gothic"/>
                <a:ea typeface="Century Gothic"/>
                <a:cs typeface="Century Gothic"/>
                <a:sym typeface="Century Gothic"/>
              </a:rPr>
              <a:t>: Rendus à Anthony:</a:t>
            </a:r>
            <a:endParaRPr b="0" i="0" sz="1400" u="none" cap="none" strike="noStrike">
              <a:solidFill>
                <a:srgbClr val="000000"/>
              </a:solidFill>
              <a:latin typeface="Arial"/>
              <a:ea typeface="Arial"/>
              <a:cs typeface="Arial"/>
              <a:sym typeface="Arial"/>
            </a:endParaRPr>
          </a:p>
          <a:p>
            <a:pPr indent="-320040" lvl="1" marL="914400" marR="0" rtl="0" algn="l">
              <a:lnSpc>
                <a:spcPct val="100000"/>
              </a:lnSpc>
              <a:spcBef>
                <a:spcPts val="1000"/>
              </a:spcBef>
              <a:spcAft>
                <a:spcPts val="0"/>
              </a:spcAft>
              <a:buClr>
                <a:schemeClr val="accent1"/>
              </a:buClr>
              <a:buSzPct val="142857"/>
              <a:buFont typeface="Noto Sans Symbols"/>
              <a:buChar char="►"/>
            </a:pPr>
            <a:r>
              <a:rPr b="0" i="0" lang="fr-FR" sz="1600" u="none" cap="none" strike="noStrike">
                <a:solidFill>
                  <a:srgbClr val="FFFFFF"/>
                </a:solidFill>
                <a:latin typeface="Century Gothic"/>
                <a:ea typeface="Century Gothic"/>
                <a:cs typeface="Century Gothic"/>
                <a:sym typeface="Century Gothic"/>
              </a:rPr>
              <a:t>Remise d’un draft du CDC (PPT) + report GitHub + données nettoyées + modèle ML &amp; poids + API V0.1 (format TXT)</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1000"/>
              </a:spcBef>
              <a:spcAft>
                <a:spcPts val="0"/>
              </a:spcAft>
              <a:buClr>
                <a:schemeClr val="accent1"/>
              </a:buClr>
              <a:buSzPct val="126984"/>
              <a:buFont typeface="Noto Sans Symbols"/>
              <a:buNone/>
            </a:pPr>
            <a:r>
              <a:t/>
            </a:r>
            <a:endParaRPr b="0" i="0" sz="1800" u="none" cap="none" strike="noStrike">
              <a:solidFill>
                <a:srgbClr val="FFFFFF"/>
              </a:solidFill>
              <a:latin typeface="Century Gothic"/>
              <a:ea typeface="Century Gothic"/>
              <a:cs typeface="Century Gothic"/>
              <a:sym typeface="Century Gothic"/>
            </a:endParaRPr>
          </a:p>
          <a:p>
            <a:pPr indent="-330200" lvl="0" marL="457200" marR="0" rtl="0" algn="l">
              <a:lnSpc>
                <a:spcPct val="100000"/>
              </a:lnSpc>
              <a:spcBef>
                <a:spcPts val="1000"/>
              </a:spcBef>
              <a:spcAft>
                <a:spcPts val="0"/>
              </a:spcAft>
              <a:buClr>
                <a:schemeClr val="accent1"/>
              </a:buClr>
              <a:buSzPct val="126984"/>
              <a:buFont typeface="Noto Sans Symbols"/>
              <a:buChar char="►"/>
            </a:pPr>
            <a:r>
              <a:rPr b="0" i="0" lang="fr-FR" sz="1800" u="none" cap="none" strike="noStrike">
                <a:solidFill>
                  <a:srgbClr val="DEEEAD"/>
                </a:solidFill>
                <a:latin typeface="Century Gothic"/>
                <a:ea typeface="Century Gothic"/>
                <a:cs typeface="Century Gothic"/>
                <a:sym typeface="Century Gothic"/>
              </a:rPr>
              <a:t>Mercredi 20 Déc </a:t>
            </a:r>
            <a:r>
              <a:rPr b="0" i="0" lang="fr-FR" sz="1800" u="none" cap="none" strike="noStrike">
                <a:solidFill>
                  <a:schemeClr val="lt1"/>
                </a:solidFill>
                <a:latin typeface="Century Gothic"/>
                <a:ea typeface="Century Gothic"/>
                <a:cs typeface="Century Gothic"/>
                <a:sym typeface="Century Gothic"/>
              </a:rPr>
              <a:t>:</a:t>
            </a:r>
            <a:r>
              <a:rPr b="0" i="0" lang="fr-FR" sz="1800" u="none" cap="none" strike="noStrike">
                <a:solidFill>
                  <a:srgbClr val="DEEEAD"/>
                </a:solidFill>
                <a:latin typeface="Century Gothic"/>
                <a:ea typeface="Century Gothic"/>
                <a:cs typeface="Century Gothic"/>
                <a:sym typeface="Century Gothic"/>
              </a:rPr>
              <a:t> </a:t>
            </a:r>
            <a:r>
              <a:rPr b="0" i="0" lang="fr-FR" sz="1800" u="none" cap="none" strike="noStrike">
                <a:solidFill>
                  <a:srgbClr val="FFFFFF"/>
                </a:solidFill>
                <a:latin typeface="Century Gothic"/>
                <a:ea typeface="Century Gothic"/>
                <a:cs typeface="Century Gothic"/>
                <a:sym typeface="Century Gothic"/>
              </a:rPr>
              <a:t>Draft dev API (fastAPI) + Draft dev test unitaire (a revalider)</a:t>
            </a:r>
            <a:endParaRPr b="0" i="0" sz="1400" u="none" cap="none" strike="noStrike">
              <a:solidFill>
                <a:srgbClr val="000000"/>
              </a:solidFill>
              <a:latin typeface="Arial"/>
              <a:ea typeface="Arial"/>
              <a:cs typeface="Arial"/>
              <a:sym typeface="Arial"/>
            </a:endParaRPr>
          </a:p>
          <a:p>
            <a:pPr indent="-330200" lvl="0" marL="457200" marR="0" rtl="0" algn="l">
              <a:lnSpc>
                <a:spcPct val="100000"/>
              </a:lnSpc>
              <a:spcBef>
                <a:spcPts val="1000"/>
              </a:spcBef>
              <a:spcAft>
                <a:spcPts val="0"/>
              </a:spcAft>
              <a:buClr>
                <a:schemeClr val="accent1"/>
              </a:buClr>
              <a:buSzPct val="126984"/>
              <a:buFont typeface="Noto Sans Symbols"/>
              <a:buChar char="►"/>
            </a:pPr>
            <a:r>
              <a:rPr b="0" i="0" lang="fr-FR" sz="1800" u="none" cap="none" strike="noStrike">
                <a:solidFill>
                  <a:srgbClr val="DEEEAD"/>
                </a:solidFill>
                <a:latin typeface="Century Gothic"/>
                <a:ea typeface="Century Gothic"/>
                <a:cs typeface="Century Gothic"/>
                <a:sym typeface="Century Gothic"/>
              </a:rPr>
              <a:t>19 Janv </a:t>
            </a:r>
            <a:r>
              <a:rPr b="0" i="0" lang="fr-FR" sz="1800" u="none" cap="none" strike="noStrike">
                <a:solidFill>
                  <a:srgbClr val="FFFFFF"/>
                </a:solidFill>
                <a:latin typeface="Century Gothic"/>
                <a:ea typeface="Century Gothic"/>
                <a:cs typeface="Century Gothic"/>
                <a:sym typeface="Century Gothic"/>
              </a:rPr>
              <a:t>: Draft dev Doc Compose + pipeline CI/CD + UAT</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1000"/>
              </a:spcBef>
              <a:spcAft>
                <a:spcPts val="0"/>
              </a:spcAft>
              <a:buClr>
                <a:schemeClr val="accent1"/>
              </a:buClr>
              <a:buSzPct val="126984"/>
              <a:buFont typeface="Noto Sans Symbols"/>
              <a:buNone/>
            </a:pPr>
            <a:r>
              <a:t/>
            </a:r>
            <a:endParaRPr b="0" i="0" sz="1800" u="none" cap="none" strike="noStrike">
              <a:solidFill>
                <a:srgbClr val="FFFFFF"/>
              </a:solidFill>
              <a:latin typeface="Century Gothic"/>
              <a:ea typeface="Century Gothic"/>
              <a:cs typeface="Century Gothic"/>
              <a:sym typeface="Century Gothic"/>
            </a:endParaRPr>
          </a:p>
          <a:p>
            <a:pPr indent="-330200" lvl="0" marL="457200" marR="0" rtl="0" algn="l">
              <a:lnSpc>
                <a:spcPct val="100000"/>
              </a:lnSpc>
              <a:spcBef>
                <a:spcPts val="1000"/>
              </a:spcBef>
              <a:spcAft>
                <a:spcPts val="0"/>
              </a:spcAft>
              <a:buClr>
                <a:schemeClr val="accent1"/>
              </a:buClr>
              <a:buSzPct val="126984"/>
              <a:buFont typeface="Noto Sans Symbols"/>
              <a:buChar char="►"/>
            </a:pPr>
            <a:r>
              <a:rPr b="0" i="0" lang="fr-FR" sz="1800" u="none" cap="none" strike="noStrike">
                <a:solidFill>
                  <a:srgbClr val="DEEEAD"/>
                </a:solidFill>
                <a:latin typeface="Century Gothic"/>
                <a:ea typeface="Century Gothic"/>
                <a:cs typeface="Century Gothic"/>
                <a:sym typeface="Century Gothic"/>
              </a:rPr>
              <a:t>06 Fév </a:t>
            </a:r>
            <a:r>
              <a:rPr b="0" i="0" lang="fr-FR" sz="1800" u="none" cap="none" strike="noStrike">
                <a:solidFill>
                  <a:srgbClr val="FFFFFF"/>
                </a:solidFill>
                <a:latin typeface="Century Gothic"/>
                <a:ea typeface="Century Gothic"/>
                <a:cs typeface="Century Gothic"/>
                <a:sym typeface="Century Gothic"/>
              </a:rPr>
              <a:t>: </a:t>
            </a:r>
            <a:r>
              <a:rPr b="0" i="0" lang="fr-FR" sz="1800" u="none" cap="none" strike="noStrike">
                <a:solidFill>
                  <a:srgbClr val="FF0000"/>
                </a:solidFill>
                <a:latin typeface="Century Gothic"/>
                <a:ea typeface="Century Gothic"/>
                <a:cs typeface="Century Gothic"/>
                <a:sym typeface="Century Gothic"/>
              </a:rPr>
              <a:t>Date de soutenance (20 min) + slides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1000"/>
              </a:spcBef>
              <a:spcAft>
                <a:spcPts val="0"/>
              </a:spcAft>
              <a:buClr>
                <a:schemeClr val="accent1"/>
              </a:buClr>
              <a:buSzPct val="114285"/>
              <a:buFont typeface="Noto Sans Symbols"/>
              <a:buNone/>
            </a:pPr>
            <a:r>
              <a:t/>
            </a:r>
            <a:endParaRPr b="0" i="0" sz="1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45"/>
          <p:cNvSpPr txBox="1"/>
          <p:nvPr>
            <p:ph type="title"/>
          </p:nvPr>
        </p:nvSpPr>
        <p:spPr>
          <a:xfrm>
            <a:off x="646111" y="452718"/>
            <a:ext cx="11269664"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Contexte et Objectifs</a:t>
            </a:r>
            <a:br>
              <a:rPr lang="fr-FR"/>
            </a:br>
            <a:r>
              <a:rPr lang="fr-FR" sz="2800">
                <a:solidFill>
                  <a:srgbClr val="DEEEAD"/>
                </a:solidFill>
              </a:rPr>
              <a:t>Solution d’assistance de centre d’appel d’urgence routière</a:t>
            </a:r>
            <a:endParaRPr>
              <a:solidFill>
                <a:srgbClr val="DEEEAD"/>
              </a:solidFill>
            </a:endParaRPr>
          </a:p>
        </p:txBody>
      </p:sp>
      <p:sp>
        <p:nvSpPr>
          <p:cNvPr id="162" name="Google Shape;162;p45"/>
          <p:cNvSpPr txBox="1"/>
          <p:nvPr>
            <p:ph idx="1" type="body"/>
          </p:nvPr>
        </p:nvSpPr>
        <p:spPr>
          <a:xfrm>
            <a:off x="235154" y="1943612"/>
            <a:ext cx="11956846" cy="4694583"/>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b="1" lang="fr-FR" sz="1800">
                <a:solidFill>
                  <a:srgbClr val="DDEDAC"/>
                </a:solidFill>
              </a:rPr>
              <a:t>Scénario &amp; problématique</a:t>
            </a:r>
            <a:endParaRPr b="1" sz="1800">
              <a:solidFill>
                <a:srgbClr val="DDEDAC"/>
              </a:solidFill>
            </a:endParaRPr>
          </a:p>
          <a:p>
            <a:pPr indent="-285750" lvl="1" marL="742950" rtl="0" algn="l">
              <a:lnSpc>
                <a:spcPct val="100000"/>
              </a:lnSpc>
              <a:spcBef>
                <a:spcPts val="1000"/>
              </a:spcBef>
              <a:spcAft>
                <a:spcPts val="0"/>
              </a:spcAft>
              <a:buSzPts val="1440"/>
              <a:buChar char="►"/>
            </a:pPr>
            <a:r>
              <a:rPr lang="fr-FR" sz="1600"/>
              <a:t>En </a:t>
            </a:r>
            <a:r>
              <a:rPr lang="fr-FR" sz="1600">
                <a:solidFill>
                  <a:srgbClr val="DEEEAD"/>
                </a:solidFill>
              </a:rPr>
              <a:t>2035</a:t>
            </a:r>
            <a:r>
              <a:rPr lang="fr-FR" sz="1600">
                <a:solidFill>
                  <a:schemeClr val="lt1"/>
                </a:solidFill>
              </a:rPr>
              <a:t>, le </a:t>
            </a:r>
            <a:r>
              <a:rPr lang="fr-FR" sz="1600"/>
              <a:t>système de capteurs et caméras </a:t>
            </a:r>
            <a:r>
              <a:rPr lang="fr-FR" sz="1600">
                <a:solidFill>
                  <a:srgbClr val="DEEEAD"/>
                </a:solidFill>
              </a:rPr>
              <a:t>Smart Brother </a:t>
            </a:r>
            <a:r>
              <a:rPr lang="fr-FR" sz="1600"/>
              <a:t>opérant sur toute la France permet d’envoyer en temps réel aux forces de l’ordre des informations sur les évènements se produisant sur la voie publique</a:t>
            </a:r>
            <a:endParaRPr/>
          </a:p>
          <a:p>
            <a:pPr indent="-285750" lvl="1" marL="742950" rtl="0" algn="l">
              <a:lnSpc>
                <a:spcPct val="100000"/>
              </a:lnSpc>
              <a:spcBef>
                <a:spcPts val="1000"/>
              </a:spcBef>
              <a:spcAft>
                <a:spcPts val="0"/>
              </a:spcAft>
              <a:buSzPts val="1440"/>
              <a:buChar char="►"/>
            </a:pPr>
            <a:r>
              <a:rPr lang="fr-FR" sz="1600"/>
              <a:t>Des informations sur les accidents se produisant sur le réseau routier sont aussi collectées mais pas suffisamment exploitées par les services de secours routier pour améliorer la qualité des prises en charge</a:t>
            </a:r>
            <a:endParaRPr/>
          </a:p>
          <a:p>
            <a:pPr indent="-285750" lvl="2" marL="1200150" rtl="0" algn="l">
              <a:lnSpc>
                <a:spcPct val="100000"/>
              </a:lnSpc>
              <a:spcBef>
                <a:spcPts val="1000"/>
              </a:spcBef>
              <a:spcAft>
                <a:spcPts val="0"/>
              </a:spcAft>
              <a:buSzPts val="1440"/>
              <a:buChar char="►"/>
            </a:pPr>
            <a:r>
              <a:rPr lang="fr-FR" sz="1400"/>
              <a:t>Afin d’optimiser l’utilisation des ressources disponibles pour l’intervention</a:t>
            </a:r>
            <a:endParaRPr/>
          </a:p>
          <a:p>
            <a:pPr indent="-285750" lvl="2" marL="1200150" rtl="0" algn="l">
              <a:lnSpc>
                <a:spcPct val="100000"/>
              </a:lnSpc>
              <a:spcBef>
                <a:spcPts val="1000"/>
              </a:spcBef>
              <a:spcAft>
                <a:spcPts val="0"/>
              </a:spcAft>
              <a:buSzPts val="1440"/>
              <a:buChar char="►"/>
            </a:pPr>
            <a:r>
              <a:rPr lang="fr-FR" sz="1400"/>
              <a:t>De sauver plus de vies humaines par une plus rapide et meilleure prise de décision </a:t>
            </a:r>
            <a:endParaRPr/>
          </a:p>
          <a:p>
            <a:pPr indent="0" lvl="1" marL="457200" rtl="0" algn="l">
              <a:lnSpc>
                <a:spcPct val="100000"/>
              </a:lnSpc>
              <a:spcBef>
                <a:spcPts val="1000"/>
              </a:spcBef>
              <a:spcAft>
                <a:spcPts val="0"/>
              </a:spcAft>
              <a:buSzPts val="1440"/>
              <a:buNone/>
            </a:pPr>
            <a:r>
              <a:t/>
            </a:r>
            <a:endParaRPr sz="1600"/>
          </a:p>
          <a:p>
            <a:pPr indent="-342900" lvl="0" marL="342900" rtl="0" algn="l">
              <a:lnSpc>
                <a:spcPct val="100000"/>
              </a:lnSpc>
              <a:spcBef>
                <a:spcPts val="0"/>
              </a:spcBef>
              <a:spcAft>
                <a:spcPts val="0"/>
              </a:spcAft>
              <a:buSzPts val="1600"/>
              <a:buChar char="►"/>
            </a:pPr>
            <a:r>
              <a:rPr b="1" lang="fr-FR" sz="1800">
                <a:solidFill>
                  <a:srgbClr val="DDEDAC"/>
                </a:solidFill>
              </a:rPr>
              <a:t>Projet commandé à l’équipe</a:t>
            </a:r>
            <a:endParaRPr b="1" sz="1800">
              <a:solidFill>
                <a:srgbClr val="DDEDAC"/>
              </a:solidFill>
            </a:endParaRPr>
          </a:p>
          <a:p>
            <a:pPr indent="-285750" lvl="1" marL="742950" rtl="0" algn="l">
              <a:lnSpc>
                <a:spcPct val="100000"/>
              </a:lnSpc>
              <a:spcBef>
                <a:spcPts val="1000"/>
              </a:spcBef>
              <a:spcAft>
                <a:spcPts val="0"/>
              </a:spcAft>
              <a:buSzPts val="1440"/>
              <a:buChar char="►"/>
            </a:pPr>
            <a:r>
              <a:rPr lang="fr-FR" sz="1600"/>
              <a:t>Le ministère des transports souhaite que ces informations soient envoyées en temps réel au centre d’appel d’urgence routier afin d’informer l’opérateur :</a:t>
            </a:r>
            <a:endParaRPr/>
          </a:p>
          <a:p>
            <a:pPr indent="-285750" lvl="2" marL="1200150" rtl="0" algn="l">
              <a:lnSpc>
                <a:spcPct val="100000"/>
              </a:lnSpc>
              <a:spcBef>
                <a:spcPts val="1000"/>
              </a:spcBef>
              <a:spcAft>
                <a:spcPts val="0"/>
              </a:spcAft>
              <a:buSzPts val="1440"/>
              <a:buChar char="►"/>
            </a:pPr>
            <a:r>
              <a:rPr lang="fr-FR" sz="1400"/>
              <a:t>De la survenue de l’accident et de ses caractéristiques</a:t>
            </a:r>
            <a:endParaRPr/>
          </a:p>
          <a:p>
            <a:pPr indent="-285750" lvl="2" marL="1200150" rtl="0" algn="l">
              <a:lnSpc>
                <a:spcPct val="100000"/>
              </a:lnSpc>
              <a:spcBef>
                <a:spcPts val="1000"/>
              </a:spcBef>
              <a:spcAft>
                <a:spcPts val="0"/>
              </a:spcAft>
              <a:buSzPts val="1440"/>
              <a:buChar char="►"/>
            </a:pPr>
            <a:r>
              <a:rPr lang="fr-FR" sz="1400"/>
              <a:t>Mais aussi de l’assister par une aide à la prise de décision d’invention basée sur de l’IA que lui fournit le logiciel </a:t>
            </a:r>
            <a:r>
              <a:rPr lang="fr-FR" sz="1400">
                <a:solidFill>
                  <a:srgbClr val="DEEEAD"/>
                </a:solidFill>
              </a:rPr>
              <a:t>RouteGuard AI</a:t>
            </a:r>
            <a:r>
              <a:rPr lang="fr-FR" sz="1400">
                <a:solidFill>
                  <a:schemeClr val="lt1"/>
                </a:solidFill>
              </a:rPr>
              <a:t> qui devra être livré par notre équipe</a:t>
            </a:r>
            <a:endParaRPr/>
          </a:p>
          <a:p>
            <a:pPr indent="-194309" lvl="1" marL="742950" rtl="0" algn="l">
              <a:lnSpc>
                <a:spcPct val="100000"/>
              </a:lnSpc>
              <a:spcBef>
                <a:spcPts val="1000"/>
              </a:spcBef>
              <a:spcAft>
                <a:spcPts val="0"/>
              </a:spcAft>
              <a:buSzPts val="1440"/>
              <a:buNone/>
            </a:pPr>
            <a:r>
              <a:t/>
            </a:r>
            <a:endParaRPr>
              <a:solidFill>
                <a:srgbClr val="DEEEA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46"/>
          <p:cNvSpPr txBox="1"/>
          <p:nvPr>
            <p:ph type="title"/>
          </p:nvPr>
        </p:nvSpPr>
        <p:spPr>
          <a:xfrm>
            <a:off x="646111" y="452718"/>
            <a:ext cx="11269664"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Workflow global du cas d’usage</a:t>
            </a:r>
            <a:br>
              <a:rPr lang="fr-FR"/>
            </a:br>
            <a:r>
              <a:rPr lang="fr-FR" sz="2800">
                <a:solidFill>
                  <a:srgbClr val="DEEEAD"/>
                </a:solidFill>
              </a:rPr>
              <a:t>Aide à la prise de décision basée sur RouteGuard IA</a:t>
            </a:r>
            <a:endParaRPr>
              <a:solidFill>
                <a:srgbClr val="DEEEAD"/>
              </a:solidFill>
            </a:endParaRPr>
          </a:p>
        </p:txBody>
      </p:sp>
      <p:sp>
        <p:nvSpPr>
          <p:cNvPr id="169" name="Google Shape;169;p46"/>
          <p:cNvSpPr/>
          <p:nvPr/>
        </p:nvSpPr>
        <p:spPr>
          <a:xfrm>
            <a:off x="3228114" y="3218069"/>
            <a:ext cx="1023816" cy="1125415"/>
          </a:xfrm>
          <a:prstGeom prst="flowChartMagneticDisk">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SGBD</a:t>
            </a:r>
            <a:endParaRPr b="0" i="0" sz="1400" u="none" cap="none" strike="noStrike">
              <a:solidFill>
                <a:srgbClr val="000000"/>
              </a:solidFill>
              <a:latin typeface="Arial"/>
              <a:ea typeface="Arial"/>
              <a:cs typeface="Arial"/>
              <a:sym typeface="Arial"/>
            </a:endParaRPr>
          </a:p>
        </p:txBody>
      </p:sp>
      <p:sp>
        <p:nvSpPr>
          <p:cNvPr id="170" name="Google Shape;170;p46"/>
          <p:cNvSpPr/>
          <p:nvPr/>
        </p:nvSpPr>
        <p:spPr>
          <a:xfrm>
            <a:off x="1921912" y="3564905"/>
            <a:ext cx="1094154" cy="461108"/>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71" name="Google Shape;171;p46"/>
          <p:cNvSpPr txBox="1"/>
          <p:nvPr/>
        </p:nvSpPr>
        <p:spPr>
          <a:xfrm>
            <a:off x="1528483" y="4050818"/>
            <a:ext cx="1596911"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DEEEAD"/>
                </a:solidFill>
                <a:latin typeface="Century Gothic"/>
                <a:ea typeface="Century Gothic"/>
                <a:cs typeface="Century Gothic"/>
                <a:sym typeface="Century Gothic"/>
              </a:rPr>
              <a:t>Caractéristiques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DEEEAD"/>
                </a:solidFill>
                <a:latin typeface="Century Gothic"/>
                <a:ea typeface="Century Gothic"/>
                <a:cs typeface="Century Gothic"/>
                <a:sym typeface="Century Gothic"/>
              </a:rPr>
              <a:t>Accident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DEEEAD"/>
                </a:solidFill>
                <a:latin typeface="Century Gothic"/>
                <a:ea typeface="Century Gothic"/>
                <a:cs typeface="Century Gothic"/>
                <a:sym typeface="Century Gothic"/>
              </a:rPr>
              <a:t>transmises</a:t>
            </a:r>
            <a:endParaRPr b="0" i="0" sz="1400" u="none" cap="none" strike="noStrike">
              <a:solidFill>
                <a:srgbClr val="000000"/>
              </a:solidFill>
              <a:latin typeface="Arial"/>
              <a:ea typeface="Arial"/>
              <a:cs typeface="Arial"/>
              <a:sym typeface="Arial"/>
            </a:endParaRPr>
          </a:p>
        </p:txBody>
      </p:sp>
      <p:sp>
        <p:nvSpPr>
          <p:cNvPr id="172" name="Google Shape;172;p46"/>
          <p:cNvSpPr/>
          <p:nvPr/>
        </p:nvSpPr>
        <p:spPr>
          <a:xfrm>
            <a:off x="4463978" y="3577577"/>
            <a:ext cx="1094154" cy="461108"/>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73" name="Google Shape;173;p46"/>
          <p:cNvSpPr/>
          <p:nvPr/>
        </p:nvSpPr>
        <p:spPr>
          <a:xfrm>
            <a:off x="5770180" y="4026862"/>
            <a:ext cx="1164493" cy="461108"/>
          </a:xfrm>
          <a:prstGeom prst="rect">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Prédiction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Modèle ML</a:t>
            </a:r>
            <a:endParaRPr b="0" i="0" sz="1400" u="none" cap="none" strike="noStrike">
              <a:solidFill>
                <a:srgbClr val="000000"/>
              </a:solidFill>
              <a:latin typeface="Arial"/>
              <a:ea typeface="Arial"/>
              <a:cs typeface="Arial"/>
              <a:sym typeface="Arial"/>
            </a:endParaRPr>
          </a:p>
        </p:txBody>
      </p:sp>
      <p:sp>
        <p:nvSpPr>
          <p:cNvPr id="174" name="Google Shape;174;p46"/>
          <p:cNvSpPr/>
          <p:nvPr/>
        </p:nvSpPr>
        <p:spPr>
          <a:xfrm>
            <a:off x="7146721" y="3564905"/>
            <a:ext cx="1094154" cy="461108"/>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75" name="Google Shape;175;p46"/>
          <p:cNvSpPr txBox="1"/>
          <p:nvPr/>
        </p:nvSpPr>
        <p:spPr>
          <a:xfrm>
            <a:off x="5511490" y="4545609"/>
            <a:ext cx="16818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DEEEAD"/>
                </a:solidFill>
                <a:latin typeface="Century Gothic"/>
                <a:ea typeface="Century Gothic"/>
                <a:cs typeface="Century Gothic"/>
                <a:sym typeface="Century Gothic"/>
              </a:rPr>
              <a:t>Gravité accident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DEEEAD"/>
                </a:solidFill>
                <a:latin typeface="Century Gothic"/>
                <a:ea typeface="Century Gothic"/>
                <a:cs typeface="Century Gothic"/>
                <a:sym typeface="Century Gothic"/>
              </a:rPr>
              <a:t>prédite</a:t>
            </a:r>
            <a:endParaRPr b="0" i="0" sz="1400" u="none" cap="none" strike="noStrike">
              <a:solidFill>
                <a:srgbClr val="000000"/>
              </a:solidFill>
              <a:latin typeface="Arial"/>
              <a:ea typeface="Arial"/>
              <a:cs typeface="Arial"/>
              <a:sym typeface="Arial"/>
            </a:endParaRPr>
          </a:p>
        </p:txBody>
      </p:sp>
      <p:sp>
        <p:nvSpPr>
          <p:cNvPr id="176" name="Google Shape;176;p46"/>
          <p:cNvSpPr/>
          <p:nvPr/>
        </p:nvSpPr>
        <p:spPr>
          <a:xfrm>
            <a:off x="8452921" y="3218069"/>
            <a:ext cx="1164493" cy="1250462"/>
          </a:xfrm>
          <a:prstGeom prst="flowChartPredefinedProcess">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GUI</a:t>
            </a:r>
            <a:endParaRPr b="0" i="0" sz="1400" u="none" cap="none" strike="noStrike">
              <a:solidFill>
                <a:srgbClr val="000000"/>
              </a:solidFill>
              <a:latin typeface="Arial"/>
              <a:ea typeface="Arial"/>
              <a:cs typeface="Arial"/>
              <a:sym typeface="Arial"/>
            </a:endParaRPr>
          </a:p>
        </p:txBody>
      </p:sp>
      <p:sp>
        <p:nvSpPr>
          <p:cNvPr id="177" name="Google Shape;177;p46"/>
          <p:cNvSpPr txBox="1"/>
          <p:nvPr/>
        </p:nvSpPr>
        <p:spPr>
          <a:xfrm>
            <a:off x="9370511" y="4523660"/>
            <a:ext cx="2044111"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DEEEAD"/>
                </a:solidFill>
                <a:latin typeface="Century Gothic"/>
                <a:ea typeface="Century Gothic"/>
                <a:cs typeface="Century Gothic"/>
                <a:sym typeface="Century Gothic"/>
              </a:rPr>
              <a:t>Décision opérateur : sur type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DEEEAD"/>
                </a:solidFill>
                <a:latin typeface="Century Gothic"/>
                <a:ea typeface="Century Gothic"/>
                <a:cs typeface="Century Gothic"/>
                <a:sym typeface="Century Gothic"/>
              </a:rPr>
              <a:t>d’intervention de secours</a:t>
            </a:r>
            <a:endParaRPr b="0" i="0" sz="1400" u="none" cap="none" strike="noStrike">
              <a:solidFill>
                <a:srgbClr val="000000"/>
              </a:solidFill>
              <a:latin typeface="Arial"/>
              <a:ea typeface="Arial"/>
              <a:cs typeface="Arial"/>
              <a:sym typeface="Arial"/>
            </a:endParaRPr>
          </a:p>
        </p:txBody>
      </p:sp>
      <p:pic>
        <p:nvPicPr>
          <p:cNvPr descr="Opérateur de centre d'appels - Icônes gens gratuites" id="178" name="Google Shape;178;p46"/>
          <p:cNvPicPr preferRelativeResize="0"/>
          <p:nvPr/>
        </p:nvPicPr>
        <p:blipFill rotWithShape="1">
          <a:blip r:embed="rId3">
            <a:alphaModFix/>
          </a:blip>
          <a:srcRect b="0" l="0" r="0" t="0"/>
          <a:stretch/>
        </p:blipFill>
        <p:spPr>
          <a:xfrm>
            <a:off x="9837443" y="3410509"/>
            <a:ext cx="1039531" cy="1039531"/>
          </a:xfrm>
          <a:prstGeom prst="rect">
            <a:avLst/>
          </a:prstGeom>
          <a:noFill/>
          <a:ln>
            <a:noFill/>
          </a:ln>
        </p:spPr>
      </p:pic>
      <p:sp>
        <p:nvSpPr>
          <p:cNvPr id="179" name="Google Shape;179;p46"/>
          <p:cNvSpPr txBox="1"/>
          <p:nvPr/>
        </p:nvSpPr>
        <p:spPr>
          <a:xfrm>
            <a:off x="4739112" y="1924219"/>
            <a:ext cx="6782561"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sng" cap="none" strike="noStrike">
                <a:solidFill>
                  <a:srgbClr val="FF0000"/>
                </a:solidFill>
                <a:latin typeface="Century Gothic"/>
                <a:ea typeface="Century Gothic"/>
                <a:cs typeface="Century Gothic"/>
                <a:sym typeface="Century Gothic"/>
              </a:rPr>
              <a:t>A compléter</a:t>
            </a:r>
            <a:r>
              <a:rPr b="0" i="0" lang="fr-FR" sz="1400" u="none" cap="none" strike="noStrike">
                <a:solidFill>
                  <a:srgbClr val="FF0000"/>
                </a:solidFill>
                <a:latin typeface="Century Gothic"/>
                <a:ea typeface="Century Gothic"/>
                <a:cs typeface="Century Gothic"/>
                <a:sym typeface="Century Gothic"/>
              </a:rPr>
              <a:t>: Prévoir et choisir ou non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400"/>
              <a:buFont typeface="Arial"/>
              <a:buChar char="•"/>
            </a:pPr>
            <a:r>
              <a:rPr b="0" i="0" lang="fr-FR" sz="1400" u="none" cap="none" strike="noStrike">
                <a:solidFill>
                  <a:srgbClr val="FF0000"/>
                </a:solidFill>
                <a:latin typeface="Century Gothic"/>
                <a:ea typeface="Century Gothic"/>
                <a:cs typeface="Century Gothic"/>
                <a:sym typeface="Century Gothic"/>
              </a:rPr>
              <a:t>Monitoring perf modèle: Réentrainement si nécessaire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400"/>
              <a:buFont typeface="Arial"/>
              <a:buChar char="•"/>
            </a:pPr>
            <a:r>
              <a:rPr b="0" i="0" lang="fr-FR" sz="1400" u="none" cap="none" strike="noStrike">
                <a:solidFill>
                  <a:srgbClr val="FF0000"/>
                </a:solidFill>
                <a:latin typeface="Century Gothic"/>
                <a:ea typeface="Century Gothic"/>
                <a:cs typeface="Century Gothic"/>
                <a:sym typeface="Century Gothic"/>
              </a:rPr>
              <a:t>Test unitaires application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400"/>
              <a:buFont typeface="Arial"/>
              <a:buChar char="•"/>
            </a:pPr>
            <a:r>
              <a:rPr b="0" i="0" lang="fr-FR" sz="1400" u="none" cap="none" strike="noStrike">
                <a:solidFill>
                  <a:srgbClr val="FF0000"/>
                </a:solidFill>
                <a:latin typeface="Century Gothic"/>
                <a:ea typeface="Century Gothic"/>
                <a:cs typeface="Century Gothic"/>
                <a:sym typeface="Century Gothic"/>
              </a:rPr>
              <a:t>AWS implémentation</a:t>
            </a:r>
            <a:endParaRPr b="0" i="0" sz="1400" u="none" cap="none" strike="noStrike">
              <a:solidFill>
                <a:srgbClr val="000000"/>
              </a:solidFill>
              <a:latin typeface="Arial"/>
              <a:ea typeface="Arial"/>
              <a:cs typeface="Arial"/>
              <a:sym typeface="Arial"/>
            </a:endParaRPr>
          </a:p>
        </p:txBody>
      </p:sp>
      <p:pic>
        <p:nvPicPr>
          <p:cNvPr id="180" name="Google Shape;180;p46"/>
          <p:cNvPicPr preferRelativeResize="0"/>
          <p:nvPr/>
        </p:nvPicPr>
        <p:blipFill rotWithShape="1">
          <a:blip r:embed="rId4">
            <a:alphaModFix/>
          </a:blip>
          <a:srcRect b="0" l="0" r="0" t="0"/>
          <a:stretch/>
        </p:blipFill>
        <p:spPr>
          <a:xfrm rot="5400000">
            <a:off x="293524" y="3357908"/>
            <a:ext cx="1213480" cy="970784"/>
          </a:xfrm>
          <a:prstGeom prst="rect">
            <a:avLst/>
          </a:prstGeom>
          <a:noFill/>
          <a:ln>
            <a:noFill/>
          </a:ln>
        </p:spPr>
      </p:pic>
      <p:sp>
        <p:nvSpPr>
          <p:cNvPr id="181" name="Google Shape;181;p46"/>
          <p:cNvSpPr txBox="1"/>
          <p:nvPr/>
        </p:nvSpPr>
        <p:spPr>
          <a:xfrm>
            <a:off x="342009" y="3030453"/>
            <a:ext cx="134684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rgbClr val="CFCFCF"/>
                </a:solidFill>
                <a:latin typeface="Century Gothic"/>
                <a:ea typeface="Century Gothic"/>
                <a:cs typeface="Century Gothic"/>
                <a:sym typeface="Century Gothic"/>
              </a:rPr>
              <a:t>Smart Brother</a:t>
            </a:r>
            <a:endParaRPr b="0" i="0" sz="1400" u="none" cap="none" strike="noStrike">
              <a:solidFill>
                <a:srgbClr val="000000"/>
              </a:solidFill>
              <a:latin typeface="Arial"/>
              <a:ea typeface="Arial"/>
              <a:cs typeface="Arial"/>
              <a:sym typeface="Arial"/>
            </a:endParaRPr>
          </a:p>
        </p:txBody>
      </p:sp>
      <p:pic>
        <p:nvPicPr>
          <p:cNvPr descr="Une image contenant noir, obscurité&#10;&#10;Description générée automatiquement" id="182" name="Google Shape;182;p46"/>
          <p:cNvPicPr preferRelativeResize="0"/>
          <p:nvPr/>
        </p:nvPicPr>
        <p:blipFill rotWithShape="1">
          <a:blip r:embed="rId5">
            <a:alphaModFix/>
          </a:blip>
          <a:srcRect b="0" l="0" r="0" t="0"/>
          <a:stretch/>
        </p:blipFill>
        <p:spPr>
          <a:xfrm>
            <a:off x="5918885" y="3130963"/>
            <a:ext cx="867080" cy="8670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47"/>
          <p:cNvSpPr txBox="1"/>
          <p:nvPr>
            <p:ph type="title"/>
          </p:nvPr>
        </p:nvSpPr>
        <p:spPr>
          <a:xfrm>
            <a:off x="646111" y="452718"/>
            <a:ext cx="11269664"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Cas d’usage &amp; modèle ML</a:t>
            </a:r>
            <a:br>
              <a:rPr lang="fr-FR"/>
            </a:br>
            <a:r>
              <a:rPr lang="fr-FR" sz="2800">
                <a:solidFill>
                  <a:srgbClr val="DEEEAD"/>
                </a:solidFill>
              </a:rPr>
              <a:t>Aide à la prise de décision basée sur RouteGuard IA</a:t>
            </a:r>
            <a:endParaRPr>
              <a:solidFill>
                <a:srgbClr val="DEEEAD"/>
              </a:solidFill>
            </a:endParaRPr>
          </a:p>
        </p:txBody>
      </p:sp>
      <p:sp>
        <p:nvSpPr>
          <p:cNvPr id="189" name="Google Shape;189;p47"/>
          <p:cNvSpPr txBox="1"/>
          <p:nvPr>
            <p:ph idx="1" type="body"/>
          </p:nvPr>
        </p:nvSpPr>
        <p:spPr>
          <a:xfrm>
            <a:off x="235154" y="1723319"/>
            <a:ext cx="11956846" cy="470636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b="1" lang="fr-FR">
                <a:solidFill>
                  <a:srgbClr val="DDEDAC"/>
                </a:solidFill>
              </a:rPr>
              <a:t>Fonctionnement modèle ML</a:t>
            </a:r>
            <a:endParaRPr b="1">
              <a:solidFill>
                <a:srgbClr val="DDEDAC"/>
              </a:solidFill>
            </a:endParaRPr>
          </a:p>
          <a:p>
            <a:pPr indent="-285750" lvl="1" marL="742950" rtl="0" algn="l">
              <a:lnSpc>
                <a:spcPct val="100000"/>
              </a:lnSpc>
              <a:spcBef>
                <a:spcPts val="1000"/>
              </a:spcBef>
              <a:spcAft>
                <a:spcPts val="0"/>
              </a:spcAft>
              <a:buSzPts val="1440"/>
              <a:buChar char="►"/>
            </a:pPr>
            <a:r>
              <a:rPr lang="fr-FR"/>
              <a:t>L’algorithme de ML prédit 2 classes de gravité de l’accident:</a:t>
            </a:r>
            <a:endParaRPr/>
          </a:p>
          <a:p>
            <a:pPr indent="-285750" lvl="2" marL="1200150" rtl="0" algn="l">
              <a:lnSpc>
                <a:spcPct val="100000"/>
              </a:lnSpc>
              <a:spcBef>
                <a:spcPts val="1000"/>
              </a:spcBef>
              <a:spcAft>
                <a:spcPts val="0"/>
              </a:spcAft>
              <a:buSzPts val="1440"/>
              <a:buChar char="►"/>
            </a:pPr>
            <a:r>
              <a:rPr b="1" lang="fr-FR">
                <a:solidFill>
                  <a:srgbClr val="DEEEAD"/>
                </a:solidFill>
              </a:rPr>
              <a:t>Classe 1 </a:t>
            </a:r>
            <a:r>
              <a:rPr lang="fr-FR"/>
              <a:t>: Blessés &amp; Tués</a:t>
            </a:r>
            <a:endParaRPr/>
          </a:p>
          <a:p>
            <a:pPr indent="-285750" lvl="2" marL="1200150" rtl="0" algn="l">
              <a:lnSpc>
                <a:spcPct val="100000"/>
              </a:lnSpc>
              <a:spcBef>
                <a:spcPts val="1000"/>
              </a:spcBef>
              <a:spcAft>
                <a:spcPts val="0"/>
              </a:spcAft>
              <a:buSzPts val="1440"/>
              <a:buChar char="►"/>
            </a:pPr>
            <a:r>
              <a:rPr b="1" lang="fr-FR">
                <a:solidFill>
                  <a:srgbClr val="DEEEAD"/>
                </a:solidFill>
              </a:rPr>
              <a:t>Classe 2 </a:t>
            </a:r>
            <a:r>
              <a:rPr lang="fr-FR"/>
              <a:t>: Indemnes</a:t>
            </a:r>
            <a:endParaRPr/>
          </a:p>
          <a:p>
            <a:pPr indent="-194310" lvl="2" marL="1200150" rtl="0" algn="l">
              <a:lnSpc>
                <a:spcPct val="100000"/>
              </a:lnSpc>
              <a:spcBef>
                <a:spcPts val="1000"/>
              </a:spcBef>
              <a:spcAft>
                <a:spcPts val="0"/>
              </a:spcAft>
              <a:buSzPts val="1440"/>
              <a:buNone/>
            </a:pPr>
            <a:r>
              <a:t/>
            </a:r>
            <a:endParaRPr/>
          </a:p>
          <a:p>
            <a:pPr indent="-342900" lvl="0" marL="342900" rtl="0" algn="l">
              <a:lnSpc>
                <a:spcPct val="100000"/>
              </a:lnSpc>
              <a:spcBef>
                <a:spcPts val="0"/>
              </a:spcBef>
              <a:spcAft>
                <a:spcPts val="0"/>
              </a:spcAft>
              <a:buSzPts val="1600"/>
              <a:buChar char="►"/>
            </a:pPr>
            <a:r>
              <a:rPr b="1" lang="fr-FR">
                <a:solidFill>
                  <a:srgbClr val="DDEDAC"/>
                </a:solidFill>
              </a:rPr>
              <a:t>Assistance à la prise de décision</a:t>
            </a:r>
            <a:endParaRPr b="1">
              <a:solidFill>
                <a:srgbClr val="DDEDAC"/>
              </a:solidFill>
            </a:endParaRPr>
          </a:p>
          <a:p>
            <a:pPr indent="-285750" lvl="1" marL="742950" rtl="0" algn="l">
              <a:lnSpc>
                <a:spcPct val="100000"/>
              </a:lnSpc>
              <a:spcBef>
                <a:spcPts val="1000"/>
              </a:spcBef>
              <a:spcAft>
                <a:spcPts val="0"/>
              </a:spcAft>
              <a:buSzPts val="1440"/>
              <a:buChar char="►"/>
            </a:pPr>
            <a:r>
              <a:rPr lang="fr-FR"/>
              <a:t>L’opérateur pourra prendre une décision en fonction de la classe prédite:</a:t>
            </a:r>
            <a:endParaRPr/>
          </a:p>
          <a:p>
            <a:pPr indent="-285750" lvl="2" marL="1200150" rtl="0" algn="l">
              <a:lnSpc>
                <a:spcPct val="100000"/>
              </a:lnSpc>
              <a:spcBef>
                <a:spcPts val="1000"/>
              </a:spcBef>
              <a:spcAft>
                <a:spcPts val="0"/>
              </a:spcAft>
              <a:buSzPts val="1440"/>
              <a:buChar char="►"/>
            </a:pPr>
            <a:r>
              <a:rPr lang="fr-FR"/>
              <a:t>Si </a:t>
            </a:r>
            <a:r>
              <a:rPr b="1" lang="fr-FR">
                <a:solidFill>
                  <a:srgbClr val="DEEEAD"/>
                </a:solidFill>
              </a:rPr>
              <a:t>Classe 1 </a:t>
            </a:r>
            <a:r>
              <a:rPr lang="fr-FR"/>
              <a:t>: </a:t>
            </a:r>
            <a:r>
              <a:rPr lang="fr-FR">
                <a:latin typeface="Century Gothic"/>
                <a:ea typeface="Century Gothic"/>
                <a:cs typeface="Century Gothic"/>
                <a:sym typeface="Century Gothic"/>
              </a:rPr>
              <a:t>Envoi de </a:t>
            </a:r>
            <a:r>
              <a:rPr lang="fr-FR">
                <a:solidFill>
                  <a:srgbClr val="DEEEAD"/>
                </a:solidFill>
                <a:latin typeface="Century Gothic"/>
                <a:ea typeface="Century Gothic"/>
                <a:cs typeface="Century Gothic"/>
                <a:sym typeface="Century Gothic"/>
              </a:rPr>
              <a:t>police secours </a:t>
            </a:r>
            <a:r>
              <a:rPr lang="fr-FR">
                <a:latin typeface="Century Gothic"/>
                <a:ea typeface="Century Gothic"/>
                <a:cs typeface="Century Gothic"/>
                <a:sym typeface="Century Gothic"/>
              </a:rPr>
              <a:t>pour la sécurisation </a:t>
            </a:r>
            <a:r>
              <a:rPr b="1" lang="fr-FR">
                <a:solidFill>
                  <a:srgbClr val="FFC000"/>
                </a:solidFill>
                <a:latin typeface="Century Gothic"/>
                <a:ea typeface="Century Gothic"/>
                <a:cs typeface="Century Gothic"/>
                <a:sym typeface="Century Gothic"/>
              </a:rPr>
              <a:t>+</a:t>
            </a:r>
            <a:r>
              <a:rPr lang="fr-FR">
                <a:latin typeface="Century Gothic"/>
                <a:ea typeface="Century Gothic"/>
                <a:cs typeface="Century Gothic"/>
                <a:sym typeface="Century Gothic"/>
              </a:rPr>
              <a:t> </a:t>
            </a:r>
            <a:r>
              <a:rPr lang="fr-FR">
                <a:solidFill>
                  <a:srgbClr val="DEEEAD"/>
                </a:solidFill>
                <a:latin typeface="Century Gothic"/>
                <a:ea typeface="Century Gothic"/>
                <a:cs typeface="Century Gothic"/>
                <a:sym typeface="Century Gothic"/>
              </a:rPr>
              <a:t>SAMU</a:t>
            </a:r>
            <a:r>
              <a:rPr lang="fr-FR">
                <a:latin typeface="Century Gothic"/>
                <a:ea typeface="Century Gothic"/>
                <a:cs typeface="Century Gothic"/>
                <a:sym typeface="Century Gothic"/>
              </a:rPr>
              <a:t> pour les premiers secours</a:t>
            </a:r>
            <a:endParaRPr/>
          </a:p>
          <a:p>
            <a:pPr indent="-285750" lvl="2" marL="1200150" rtl="0" algn="l">
              <a:lnSpc>
                <a:spcPct val="100000"/>
              </a:lnSpc>
              <a:spcBef>
                <a:spcPts val="1000"/>
              </a:spcBef>
              <a:spcAft>
                <a:spcPts val="0"/>
              </a:spcAft>
              <a:buSzPts val="1440"/>
              <a:buChar char="►"/>
            </a:pPr>
            <a:r>
              <a:rPr lang="fr-FR"/>
              <a:t>Si </a:t>
            </a:r>
            <a:r>
              <a:rPr b="1" lang="fr-FR">
                <a:solidFill>
                  <a:srgbClr val="DEEEAD"/>
                </a:solidFill>
              </a:rPr>
              <a:t>Classe 2 </a:t>
            </a:r>
            <a:r>
              <a:rPr lang="fr-FR"/>
              <a:t>: Envoi de </a:t>
            </a:r>
            <a:r>
              <a:rPr lang="fr-FR">
                <a:solidFill>
                  <a:srgbClr val="DEEEAD"/>
                </a:solidFill>
              </a:rPr>
              <a:t>police secours </a:t>
            </a:r>
            <a:r>
              <a:rPr lang="fr-FR"/>
              <a:t>seule</a:t>
            </a:r>
            <a:endParaRPr/>
          </a:p>
          <a:p>
            <a:pPr indent="-194310" lvl="2" marL="1200150" rtl="0" algn="l">
              <a:lnSpc>
                <a:spcPct val="100000"/>
              </a:lnSpc>
              <a:spcBef>
                <a:spcPts val="1000"/>
              </a:spcBef>
              <a:spcAft>
                <a:spcPts val="0"/>
              </a:spcAft>
              <a:buSzPts val="1440"/>
              <a:buNone/>
            </a:pPr>
            <a:r>
              <a:t/>
            </a:r>
            <a:endParaRPr/>
          </a:p>
          <a:p>
            <a:pPr indent="-342900" lvl="0" marL="342900" rtl="0" algn="l">
              <a:lnSpc>
                <a:spcPct val="100000"/>
              </a:lnSpc>
              <a:spcBef>
                <a:spcPts val="0"/>
              </a:spcBef>
              <a:spcAft>
                <a:spcPts val="0"/>
              </a:spcAft>
              <a:buSzPts val="1600"/>
              <a:buChar char="►"/>
            </a:pPr>
            <a:r>
              <a:rPr b="1" lang="fr-FR">
                <a:solidFill>
                  <a:srgbClr val="DDEDAC"/>
                </a:solidFill>
              </a:rPr>
              <a:t>Modèle ML choisi &amp; sa performance</a:t>
            </a:r>
            <a:endParaRPr/>
          </a:p>
        </p:txBody>
      </p:sp>
      <p:sp>
        <p:nvSpPr>
          <p:cNvPr id="190" name="Google Shape;190;p47"/>
          <p:cNvSpPr txBox="1"/>
          <p:nvPr/>
        </p:nvSpPr>
        <p:spPr>
          <a:xfrm>
            <a:off x="8760386" y="2044005"/>
            <a:ext cx="319646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fr-FR" sz="1200" u="sng" cap="none" strike="noStrike">
                <a:solidFill>
                  <a:srgbClr val="FF0000"/>
                </a:solidFill>
                <a:latin typeface="Century Gothic"/>
                <a:ea typeface="Century Gothic"/>
                <a:cs typeface="Century Gothic"/>
                <a:sym typeface="Century Gothic"/>
              </a:rPr>
              <a:t>A compléter</a:t>
            </a:r>
            <a:r>
              <a:rPr b="0" i="0" lang="fr-FR" sz="1200" u="none" cap="none" strike="noStrike">
                <a:solidFill>
                  <a:srgbClr val="FF0000"/>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C00000"/>
              </a:buClr>
              <a:buSzPts val="1200"/>
              <a:buFont typeface="Arial"/>
              <a:buChar char="•"/>
            </a:pPr>
            <a:r>
              <a:rPr b="0" i="0" lang="fr-FR" sz="1200" u="none" cap="none" strike="noStrike">
                <a:solidFill>
                  <a:srgbClr val="FF0000"/>
                </a:solidFill>
                <a:latin typeface="Century Gothic"/>
                <a:ea typeface="Century Gothic"/>
                <a:cs typeface="Century Gothic"/>
                <a:sym typeface="Century Gothic"/>
              </a:rPr>
              <a:t>Précisez type de modèle choisi</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C00000"/>
              </a:buClr>
              <a:buSzPts val="1200"/>
              <a:buFont typeface="Arial"/>
              <a:buChar char="•"/>
            </a:pPr>
            <a:r>
              <a:rPr b="0" i="0" lang="fr-FR" sz="1200" u="none" cap="none" strike="noStrike">
                <a:solidFill>
                  <a:srgbClr val="FF0000"/>
                </a:solidFill>
                <a:latin typeface="Century Gothic"/>
                <a:ea typeface="Century Gothic"/>
                <a:cs typeface="Century Gothic"/>
                <a:sym typeface="Century Gothic"/>
              </a:rPr>
              <a:t>Rapide explication fonctionnement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C00000"/>
              </a:buClr>
              <a:buSzPts val="1200"/>
              <a:buFont typeface="Arial"/>
              <a:buChar char="•"/>
            </a:pPr>
            <a:r>
              <a:rPr b="0" i="0" lang="fr-FR" sz="1200" u="none" cap="none" strike="noStrike">
                <a:solidFill>
                  <a:srgbClr val="FF0000"/>
                </a:solidFill>
                <a:latin typeface="Century Gothic"/>
                <a:ea typeface="Century Gothic"/>
                <a:cs typeface="Century Gothic"/>
                <a:sym typeface="Century Gothic"/>
              </a:rPr>
              <a:t>Perf. Générale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C00000"/>
              </a:buClr>
              <a:buSzPts val="1200"/>
              <a:buFont typeface="Arial"/>
              <a:buChar char="•"/>
            </a:pPr>
            <a:r>
              <a:rPr b="0" i="0" lang="fr-FR" sz="1200" u="none" cap="none" strike="noStrike">
                <a:solidFill>
                  <a:srgbClr val="FF0000"/>
                </a:solidFill>
                <a:latin typeface="Century Gothic"/>
                <a:ea typeface="Century Gothic"/>
                <a:cs typeface="Century Gothic"/>
                <a:sym typeface="Century Gothic"/>
              </a:rPr>
              <a:t>Métriques d’évaluation: accuracy, robustesse, temps d’entraînement, temps de prédiction…</a:t>
            </a:r>
            <a:endParaRPr b="0" i="0" sz="1400" u="none" cap="none" strike="noStrike">
              <a:solidFill>
                <a:srgbClr val="000000"/>
              </a:solidFill>
              <a:latin typeface="Arial"/>
              <a:ea typeface="Arial"/>
              <a:cs typeface="Arial"/>
              <a:sym typeface="Arial"/>
            </a:endParaRPr>
          </a:p>
        </p:txBody>
      </p:sp>
      <p:pic>
        <p:nvPicPr>
          <p:cNvPr id="191" name="Google Shape;191;p47"/>
          <p:cNvPicPr preferRelativeResize="0"/>
          <p:nvPr/>
        </p:nvPicPr>
        <p:blipFill rotWithShape="1">
          <a:blip r:embed="rId3">
            <a:alphaModFix/>
          </a:blip>
          <a:srcRect b="0" l="0" r="0" t="0"/>
          <a:stretch/>
        </p:blipFill>
        <p:spPr>
          <a:xfrm>
            <a:off x="5391966" y="5325198"/>
            <a:ext cx="6523809" cy="12952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8"/>
          <p:cNvSpPr/>
          <p:nvPr/>
        </p:nvSpPr>
        <p:spPr>
          <a:xfrm>
            <a:off x="3019245" y="1526875"/>
            <a:ext cx="7841412" cy="5262114"/>
          </a:xfrm>
          <a:custGeom>
            <a:rect b="b" l="l" r="r" t="t"/>
            <a:pathLst>
              <a:path extrusionOk="0" h="5262114" w="7841412">
                <a:moveTo>
                  <a:pt x="34506" y="51759"/>
                </a:moveTo>
                <a:lnTo>
                  <a:pt x="7841412" y="8627"/>
                </a:lnTo>
                <a:lnTo>
                  <a:pt x="7772400" y="5262114"/>
                </a:lnTo>
                <a:lnTo>
                  <a:pt x="2751827" y="5193102"/>
                </a:lnTo>
                <a:cubicBezTo>
                  <a:pt x="2748951" y="4241321"/>
                  <a:pt x="2746076" y="3289540"/>
                  <a:pt x="2743200" y="2337759"/>
                </a:cubicBezTo>
                <a:lnTo>
                  <a:pt x="17253" y="2363638"/>
                </a:lnTo>
                <a:lnTo>
                  <a:pt x="0" y="0"/>
                </a:lnTo>
              </a:path>
            </a:pathLst>
          </a:custGeom>
          <a:noFill/>
          <a:ln cap="flat" cmpd="sng" w="38100">
            <a:solidFill>
              <a:srgbClr val="CFCFCF"/>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98" name="Google Shape;198;p48"/>
          <p:cNvSpPr/>
          <p:nvPr/>
        </p:nvSpPr>
        <p:spPr>
          <a:xfrm>
            <a:off x="2879355" y="4054896"/>
            <a:ext cx="1568246" cy="2622680"/>
          </a:xfrm>
          <a:prstGeom prst="roundRect">
            <a:avLst>
              <a:gd fmla="val 16667" name="adj"/>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99" name="Google Shape;199;p48"/>
          <p:cNvSpPr/>
          <p:nvPr/>
        </p:nvSpPr>
        <p:spPr>
          <a:xfrm>
            <a:off x="9149300" y="4395756"/>
            <a:ext cx="1477443" cy="1845296"/>
          </a:xfrm>
          <a:prstGeom prst="roundRect">
            <a:avLst>
              <a:gd fmla="val 16667" name="adj"/>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200" name="Google Shape;200;p48"/>
          <p:cNvSpPr/>
          <p:nvPr/>
        </p:nvSpPr>
        <p:spPr>
          <a:xfrm>
            <a:off x="9013051" y="2173906"/>
            <a:ext cx="1568246" cy="1469635"/>
          </a:xfrm>
          <a:prstGeom prst="roundRect">
            <a:avLst>
              <a:gd fmla="val 16667" name="adj"/>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201" name="Google Shape;201;p48"/>
          <p:cNvSpPr/>
          <p:nvPr/>
        </p:nvSpPr>
        <p:spPr>
          <a:xfrm>
            <a:off x="3234232" y="1967086"/>
            <a:ext cx="1568246" cy="1697263"/>
          </a:xfrm>
          <a:prstGeom prst="roundRect">
            <a:avLst>
              <a:gd fmla="val 16667" name="adj"/>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202" name="Google Shape;202;p48"/>
          <p:cNvSpPr txBox="1"/>
          <p:nvPr>
            <p:ph type="title"/>
          </p:nvPr>
        </p:nvSpPr>
        <p:spPr>
          <a:xfrm>
            <a:off x="646111" y="452718"/>
            <a:ext cx="11269664"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Archictecture technique</a:t>
            </a:r>
            <a:br>
              <a:rPr lang="fr-FR"/>
            </a:br>
            <a:r>
              <a:rPr lang="fr-FR" sz="2800">
                <a:solidFill>
                  <a:srgbClr val="DEEEAD"/>
                </a:solidFill>
              </a:rPr>
              <a:t>Composants techniques et containers Docker</a:t>
            </a:r>
            <a:endParaRPr>
              <a:solidFill>
                <a:srgbClr val="DEEEAD"/>
              </a:solidFill>
            </a:endParaRPr>
          </a:p>
        </p:txBody>
      </p:sp>
      <p:sp>
        <p:nvSpPr>
          <p:cNvPr id="203" name="Google Shape;203;p48"/>
          <p:cNvSpPr/>
          <p:nvPr/>
        </p:nvSpPr>
        <p:spPr>
          <a:xfrm>
            <a:off x="9340031" y="2415084"/>
            <a:ext cx="871719" cy="907830"/>
          </a:xfrm>
          <a:prstGeom prst="flowChartMagneticDisk">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SGDB</a:t>
            </a:r>
            <a:endParaRPr b="0" i="0" sz="1400" u="none" cap="none" strike="noStrike">
              <a:solidFill>
                <a:srgbClr val="000000"/>
              </a:solidFill>
              <a:latin typeface="Arial"/>
              <a:ea typeface="Arial"/>
              <a:cs typeface="Arial"/>
              <a:sym typeface="Arial"/>
            </a:endParaRPr>
          </a:p>
        </p:txBody>
      </p:sp>
      <p:sp>
        <p:nvSpPr>
          <p:cNvPr id="204" name="Google Shape;204;p48"/>
          <p:cNvSpPr txBox="1"/>
          <p:nvPr/>
        </p:nvSpPr>
        <p:spPr>
          <a:xfrm>
            <a:off x="9158832" y="5903072"/>
            <a:ext cx="1467911"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000000"/>
                </a:solidFill>
                <a:latin typeface="Century Gothic"/>
                <a:ea typeface="Century Gothic"/>
                <a:cs typeface="Century Gothic"/>
                <a:sym typeface="Century Gothic"/>
              </a:rPr>
              <a:t>venv Python3</a:t>
            </a:r>
            <a:endParaRPr b="0" i="0" sz="1400" u="none" cap="none" strike="noStrike">
              <a:solidFill>
                <a:srgbClr val="000000"/>
              </a:solidFill>
              <a:latin typeface="Arial"/>
              <a:ea typeface="Arial"/>
              <a:cs typeface="Arial"/>
              <a:sym typeface="Arial"/>
            </a:endParaRPr>
          </a:p>
        </p:txBody>
      </p:sp>
      <p:sp>
        <p:nvSpPr>
          <p:cNvPr id="205" name="Google Shape;205;p48"/>
          <p:cNvSpPr/>
          <p:nvPr/>
        </p:nvSpPr>
        <p:spPr>
          <a:xfrm>
            <a:off x="3567523" y="2383083"/>
            <a:ext cx="987224" cy="913125"/>
          </a:xfrm>
          <a:prstGeom prst="flowChartPredefinedProcess">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GUI</a:t>
            </a:r>
            <a:endParaRPr b="0" i="0" sz="1400" u="none" cap="none" strike="noStrike">
              <a:solidFill>
                <a:srgbClr val="000000"/>
              </a:solidFill>
              <a:latin typeface="Arial"/>
              <a:ea typeface="Arial"/>
              <a:cs typeface="Arial"/>
              <a:sym typeface="Arial"/>
            </a:endParaRPr>
          </a:p>
        </p:txBody>
      </p:sp>
      <p:sp>
        <p:nvSpPr>
          <p:cNvPr id="206" name="Google Shape;206;p48"/>
          <p:cNvSpPr/>
          <p:nvPr/>
        </p:nvSpPr>
        <p:spPr>
          <a:xfrm>
            <a:off x="6154191" y="1697914"/>
            <a:ext cx="1568247" cy="4979662"/>
          </a:xfrm>
          <a:prstGeom prst="roundRect">
            <a:avLst>
              <a:gd fmla="val 16667" name="adj"/>
            </a:avLst>
          </a:prstGeom>
          <a:noFill/>
          <a:ln cap="flat" cmpd="sng" w="9525">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207" name="Google Shape;207;p48"/>
          <p:cNvSpPr txBox="1"/>
          <p:nvPr/>
        </p:nvSpPr>
        <p:spPr>
          <a:xfrm>
            <a:off x="2998675" y="4035080"/>
            <a:ext cx="13356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C00000"/>
                </a:solidFill>
                <a:latin typeface="Century Gothic"/>
                <a:ea typeface="Century Gothic"/>
                <a:cs typeface="Century Gothic"/>
                <a:sym typeface="Century Gothic"/>
              </a:rPr>
              <a:t>Container #3</a:t>
            </a:r>
            <a:endParaRPr b="0" i="0" sz="1400" u="none" cap="none" strike="noStrike">
              <a:solidFill>
                <a:srgbClr val="000000"/>
              </a:solidFill>
              <a:latin typeface="Arial"/>
              <a:ea typeface="Arial"/>
              <a:cs typeface="Arial"/>
              <a:sym typeface="Arial"/>
            </a:endParaRPr>
          </a:p>
        </p:txBody>
      </p:sp>
      <p:sp>
        <p:nvSpPr>
          <p:cNvPr id="208" name="Google Shape;208;p48"/>
          <p:cNvSpPr txBox="1"/>
          <p:nvPr/>
        </p:nvSpPr>
        <p:spPr>
          <a:xfrm>
            <a:off x="9149300" y="2173906"/>
            <a:ext cx="13356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C00000"/>
                </a:solidFill>
                <a:latin typeface="Century Gothic"/>
                <a:ea typeface="Century Gothic"/>
                <a:cs typeface="Century Gothic"/>
                <a:sym typeface="Century Gothic"/>
              </a:rPr>
              <a:t>Container #2</a:t>
            </a:r>
            <a:endParaRPr b="0" i="0" sz="1400" u="none" cap="none" strike="noStrike">
              <a:solidFill>
                <a:srgbClr val="000000"/>
              </a:solidFill>
              <a:latin typeface="Arial"/>
              <a:ea typeface="Arial"/>
              <a:cs typeface="Arial"/>
              <a:sym typeface="Arial"/>
            </a:endParaRPr>
          </a:p>
        </p:txBody>
      </p:sp>
      <p:sp>
        <p:nvSpPr>
          <p:cNvPr id="209" name="Google Shape;209;p48"/>
          <p:cNvSpPr txBox="1"/>
          <p:nvPr/>
        </p:nvSpPr>
        <p:spPr>
          <a:xfrm>
            <a:off x="3328324" y="1967086"/>
            <a:ext cx="14177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C00000"/>
                </a:solidFill>
                <a:latin typeface="Century Gothic"/>
                <a:ea typeface="Century Gothic"/>
                <a:cs typeface="Century Gothic"/>
                <a:sym typeface="Century Gothic"/>
              </a:rPr>
              <a:t>Container #5</a:t>
            </a:r>
            <a:endParaRPr b="0" i="0" sz="1400" u="none" cap="none" strike="noStrike">
              <a:solidFill>
                <a:srgbClr val="000000"/>
              </a:solidFill>
              <a:latin typeface="Arial"/>
              <a:ea typeface="Arial"/>
              <a:cs typeface="Arial"/>
              <a:sym typeface="Arial"/>
            </a:endParaRPr>
          </a:p>
        </p:txBody>
      </p:sp>
      <p:sp>
        <p:nvSpPr>
          <p:cNvPr id="210" name="Google Shape;210;p48"/>
          <p:cNvSpPr/>
          <p:nvPr/>
        </p:nvSpPr>
        <p:spPr>
          <a:xfrm>
            <a:off x="4606760" y="5170311"/>
            <a:ext cx="1094154" cy="461108"/>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211" name="Google Shape;211;p48"/>
          <p:cNvSpPr txBox="1"/>
          <p:nvPr/>
        </p:nvSpPr>
        <p:spPr>
          <a:xfrm>
            <a:off x="9264018" y="4369874"/>
            <a:ext cx="13356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C00000"/>
                </a:solidFill>
                <a:latin typeface="Century Gothic"/>
                <a:ea typeface="Century Gothic"/>
                <a:cs typeface="Century Gothic"/>
                <a:sym typeface="Century Gothic"/>
              </a:rPr>
              <a:t>Container #4</a:t>
            </a:r>
            <a:endParaRPr b="0" i="0" sz="1400" u="none" cap="none" strike="noStrike">
              <a:solidFill>
                <a:srgbClr val="000000"/>
              </a:solidFill>
              <a:latin typeface="Arial"/>
              <a:ea typeface="Arial"/>
              <a:cs typeface="Arial"/>
              <a:sym typeface="Arial"/>
            </a:endParaRPr>
          </a:p>
        </p:txBody>
      </p:sp>
      <p:sp>
        <p:nvSpPr>
          <p:cNvPr id="212" name="Google Shape;212;p48"/>
          <p:cNvSpPr txBox="1"/>
          <p:nvPr/>
        </p:nvSpPr>
        <p:spPr>
          <a:xfrm>
            <a:off x="7288462" y="21114"/>
            <a:ext cx="3196460" cy="12772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fr-FR" sz="1100" u="sng" cap="none" strike="noStrike">
                <a:solidFill>
                  <a:srgbClr val="FF0000"/>
                </a:solidFill>
                <a:latin typeface="Century Gothic"/>
                <a:ea typeface="Century Gothic"/>
                <a:cs typeface="Century Gothic"/>
                <a:sym typeface="Century Gothic"/>
              </a:rPr>
              <a:t>A compléter</a:t>
            </a:r>
            <a:r>
              <a:rPr b="0" i="0" lang="fr-FR" sz="1100" u="none" cap="none" strike="noStrike">
                <a:solidFill>
                  <a:srgbClr val="FF0000"/>
                </a:solidFill>
                <a:latin typeface="Century Gothic"/>
                <a:ea typeface="Century Gothic"/>
                <a:cs typeface="Century Gothic"/>
                <a:sym typeface="Century Gothic"/>
              </a:rPr>
              <a:t>: Prévoir et choisir ou non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100"/>
              <a:buFont typeface="Arial"/>
              <a:buChar char="•"/>
            </a:pPr>
            <a:r>
              <a:rPr b="0" i="0" lang="fr-FR" sz="1100" u="none" cap="none" strike="noStrike">
                <a:solidFill>
                  <a:srgbClr val="FF0000"/>
                </a:solidFill>
                <a:latin typeface="Century Gothic"/>
                <a:ea typeface="Century Gothic"/>
                <a:cs typeface="Century Gothic"/>
                <a:sym typeface="Century Gothic"/>
              </a:rPr>
              <a:t>Monitoring perf modèle: Réentrainement si nécessaire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100"/>
              <a:buFont typeface="Arial"/>
              <a:buChar char="•"/>
            </a:pPr>
            <a:r>
              <a:rPr b="0" i="0" lang="fr-FR" sz="1100" u="none" cap="none" strike="noStrike">
                <a:solidFill>
                  <a:srgbClr val="FF0000"/>
                </a:solidFill>
                <a:latin typeface="Century Gothic"/>
                <a:ea typeface="Century Gothic"/>
                <a:cs typeface="Century Gothic"/>
                <a:sym typeface="Century Gothic"/>
              </a:rPr>
              <a:t>Test unitaires application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100"/>
              <a:buFont typeface="Arial"/>
              <a:buChar char="•"/>
            </a:pPr>
            <a:r>
              <a:rPr b="0" i="0" lang="fr-FR" sz="1100" u="none" cap="none" strike="noStrike">
                <a:solidFill>
                  <a:srgbClr val="FF0000"/>
                </a:solidFill>
                <a:latin typeface="Century Gothic"/>
                <a:ea typeface="Century Gothic"/>
                <a:cs typeface="Century Gothic"/>
                <a:sym typeface="Century Gothic"/>
              </a:rPr>
              <a:t>AWS implémentation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FF0000"/>
              </a:buClr>
              <a:buSzPts val="1100"/>
              <a:buFont typeface="Arial"/>
              <a:buChar char="•"/>
            </a:pPr>
            <a:r>
              <a:rPr b="0" i="0" lang="fr-FR" sz="1100" u="none" cap="none" strike="noStrike">
                <a:solidFill>
                  <a:srgbClr val="FF0000"/>
                </a:solidFill>
                <a:latin typeface="Century Gothic"/>
                <a:ea typeface="Century Gothic"/>
                <a:cs typeface="Century Gothic"/>
                <a:sym typeface="Century Gothic"/>
              </a:rPr>
              <a:t>Saisie à la mano des caractéristiques accident par l’opérateur ?</a:t>
            </a:r>
            <a:endParaRPr b="0" i="0" sz="1400" u="none" cap="none" strike="noStrike">
              <a:solidFill>
                <a:srgbClr val="000000"/>
              </a:solidFill>
              <a:latin typeface="Arial"/>
              <a:ea typeface="Arial"/>
              <a:cs typeface="Arial"/>
              <a:sym typeface="Arial"/>
            </a:endParaRPr>
          </a:p>
        </p:txBody>
      </p:sp>
      <p:sp>
        <p:nvSpPr>
          <p:cNvPr id="213" name="Google Shape;213;p48"/>
          <p:cNvSpPr txBox="1"/>
          <p:nvPr/>
        </p:nvSpPr>
        <p:spPr>
          <a:xfrm>
            <a:off x="6273538" y="1745188"/>
            <a:ext cx="133562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fr-FR" sz="1400" u="none" cap="none" strike="noStrike">
                <a:solidFill>
                  <a:srgbClr val="C00000"/>
                </a:solidFill>
                <a:latin typeface="Century Gothic"/>
                <a:ea typeface="Century Gothic"/>
                <a:cs typeface="Century Gothic"/>
                <a:sym typeface="Century Gothic"/>
              </a:rPr>
              <a:t>Container #1</a:t>
            </a:r>
            <a:endParaRPr b="0" i="0" sz="1400" u="none" cap="none" strike="noStrike">
              <a:solidFill>
                <a:srgbClr val="000000"/>
              </a:solidFill>
              <a:latin typeface="Arial"/>
              <a:ea typeface="Arial"/>
              <a:cs typeface="Arial"/>
              <a:sym typeface="Arial"/>
            </a:endParaRPr>
          </a:p>
        </p:txBody>
      </p:sp>
      <p:sp>
        <p:nvSpPr>
          <p:cNvPr id="214" name="Google Shape;214;p48"/>
          <p:cNvSpPr/>
          <p:nvPr/>
        </p:nvSpPr>
        <p:spPr>
          <a:xfrm>
            <a:off x="7865171" y="4948937"/>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48"/>
          <p:cNvSpPr/>
          <p:nvPr/>
        </p:nvSpPr>
        <p:spPr>
          <a:xfrm>
            <a:off x="1824902" y="2569926"/>
            <a:ext cx="788461"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48"/>
          <p:cNvSpPr/>
          <p:nvPr/>
        </p:nvSpPr>
        <p:spPr>
          <a:xfrm>
            <a:off x="2958538" y="4414964"/>
            <a:ext cx="1414857" cy="2033888"/>
          </a:xfrm>
          <a:prstGeom prst="rect">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rgbClr val="217C50"/>
                </a:solidFill>
                <a:latin typeface="Century Gothic"/>
                <a:ea typeface="Century Gothic"/>
                <a:cs typeface="Century Gothic"/>
                <a:sym typeface="Century Gothic"/>
              </a:rPr>
              <a:t>Smart Brother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DEEEAD"/>
                </a:solidFill>
                <a:latin typeface="Century Gothic"/>
                <a:ea typeface="Century Gothic"/>
                <a:cs typeface="Century Gothic"/>
                <a:sym typeface="Century Gothic"/>
              </a:rPr>
              <a:t>Détection des accidents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Century Gothic"/>
                <a:ea typeface="Century Gothic"/>
                <a:cs typeface="Century Gothic"/>
                <a:sym typeface="Century Gothic"/>
              </a:rPr>
              <a:t>&amp;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Century Gothic"/>
                <a:ea typeface="Century Gothic"/>
                <a:cs typeface="Century Gothic"/>
                <a:sym typeface="Century Gothic"/>
              </a:rPr>
              <a:t>Transmission des caractéristiques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p:txBody>
      </p:sp>
      <p:pic>
        <p:nvPicPr>
          <p:cNvPr id="217" name="Google Shape;217;p48"/>
          <p:cNvPicPr preferRelativeResize="0"/>
          <p:nvPr/>
        </p:nvPicPr>
        <p:blipFill rotWithShape="1">
          <a:blip r:embed="rId3">
            <a:alphaModFix/>
          </a:blip>
          <a:srcRect b="0" l="0" r="0" t="0"/>
          <a:stretch/>
        </p:blipFill>
        <p:spPr>
          <a:xfrm rot="5400000">
            <a:off x="3186415" y="5654717"/>
            <a:ext cx="860354" cy="688283"/>
          </a:xfrm>
          <a:prstGeom prst="rect">
            <a:avLst/>
          </a:prstGeom>
          <a:noFill/>
          <a:ln>
            <a:noFill/>
          </a:ln>
        </p:spPr>
      </p:pic>
      <p:sp>
        <p:nvSpPr>
          <p:cNvPr id="218" name="Google Shape;218;p48"/>
          <p:cNvSpPr txBox="1"/>
          <p:nvPr/>
        </p:nvSpPr>
        <p:spPr>
          <a:xfrm>
            <a:off x="6497327" y="6369799"/>
            <a:ext cx="88197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entury Gothic"/>
                <a:ea typeface="Century Gothic"/>
                <a:cs typeface="Century Gothic"/>
                <a:sym typeface="Century Gothic"/>
              </a:rPr>
              <a:t>FastAPI</a:t>
            </a:r>
            <a:endParaRPr b="0" i="0" sz="1400" u="none" cap="none" strike="noStrike">
              <a:solidFill>
                <a:srgbClr val="000000"/>
              </a:solidFill>
              <a:latin typeface="Century Gothic"/>
              <a:ea typeface="Century Gothic"/>
              <a:cs typeface="Century Gothic"/>
              <a:sym typeface="Century Gothic"/>
            </a:endParaRPr>
          </a:p>
        </p:txBody>
      </p:sp>
      <p:sp>
        <p:nvSpPr>
          <p:cNvPr id="219" name="Google Shape;219;p48"/>
          <p:cNvSpPr txBox="1"/>
          <p:nvPr/>
        </p:nvSpPr>
        <p:spPr>
          <a:xfrm>
            <a:off x="9340031" y="3332972"/>
            <a:ext cx="88197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000000"/>
                </a:solidFill>
                <a:latin typeface="Century Gothic"/>
                <a:ea typeface="Century Gothic"/>
                <a:cs typeface="Century Gothic"/>
                <a:sym typeface="Century Gothic"/>
              </a:rPr>
              <a:t>mySQL</a:t>
            </a:r>
            <a:endParaRPr b="0" i="0" sz="1200" u="none" cap="none" strike="noStrike">
              <a:solidFill>
                <a:srgbClr val="000000"/>
              </a:solidFill>
              <a:latin typeface="Century Gothic"/>
              <a:ea typeface="Century Gothic"/>
              <a:cs typeface="Century Gothic"/>
              <a:sym typeface="Century Gothic"/>
            </a:endParaRPr>
          </a:p>
        </p:txBody>
      </p:sp>
      <p:sp>
        <p:nvSpPr>
          <p:cNvPr id="220" name="Google Shape;220;p48"/>
          <p:cNvSpPr txBox="1"/>
          <p:nvPr/>
        </p:nvSpPr>
        <p:spPr>
          <a:xfrm>
            <a:off x="3257902" y="3340572"/>
            <a:ext cx="155812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rgbClr val="000000"/>
                </a:solidFill>
                <a:latin typeface="Century Gothic"/>
                <a:ea typeface="Century Gothic"/>
                <a:cs typeface="Century Gothic"/>
                <a:sym typeface="Century Gothic"/>
              </a:rPr>
              <a:t>Streamlit</a:t>
            </a:r>
            <a:endParaRPr b="0" i="0" sz="1400" u="none" cap="none" strike="noStrike">
              <a:solidFill>
                <a:srgbClr val="000000"/>
              </a:solidFill>
              <a:latin typeface="Century Gothic"/>
              <a:ea typeface="Century Gothic"/>
              <a:cs typeface="Century Gothic"/>
              <a:sym typeface="Century Gothic"/>
            </a:endParaRPr>
          </a:p>
        </p:txBody>
      </p:sp>
      <p:pic>
        <p:nvPicPr>
          <p:cNvPr descr="Opérateur de centre d'appels - Icônes gens gratuites" id="221" name="Google Shape;221;p48"/>
          <p:cNvPicPr preferRelativeResize="0"/>
          <p:nvPr/>
        </p:nvPicPr>
        <p:blipFill rotWithShape="1">
          <a:blip r:embed="rId4">
            <a:alphaModFix/>
          </a:blip>
          <a:srcRect b="0" l="0" r="0" t="0"/>
          <a:stretch/>
        </p:blipFill>
        <p:spPr>
          <a:xfrm>
            <a:off x="646111" y="2304665"/>
            <a:ext cx="914827" cy="914827"/>
          </a:xfrm>
          <a:prstGeom prst="rect">
            <a:avLst/>
          </a:prstGeom>
          <a:noFill/>
          <a:ln>
            <a:noFill/>
          </a:ln>
        </p:spPr>
      </p:pic>
      <p:pic>
        <p:nvPicPr>
          <p:cNvPr descr="Une image contenant noir, obscurité&#10;&#10;Description générée automatiquement" id="222" name="Google Shape;222;p48"/>
          <p:cNvPicPr preferRelativeResize="0"/>
          <p:nvPr/>
        </p:nvPicPr>
        <p:blipFill rotWithShape="1">
          <a:blip r:embed="rId5">
            <a:alphaModFix/>
          </a:blip>
          <a:srcRect b="0" l="0" r="0" t="0"/>
          <a:stretch/>
        </p:blipFill>
        <p:spPr>
          <a:xfrm>
            <a:off x="9454481" y="5082307"/>
            <a:ext cx="867080" cy="867080"/>
          </a:xfrm>
          <a:prstGeom prst="rect">
            <a:avLst/>
          </a:prstGeom>
          <a:noFill/>
          <a:ln>
            <a:noFill/>
          </a:ln>
        </p:spPr>
      </p:pic>
      <p:sp>
        <p:nvSpPr>
          <p:cNvPr id="223" name="Google Shape;223;p48"/>
          <p:cNvSpPr txBox="1"/>
          <p:nvPr/>
        </p:nvSpPr>
        <p:spPr>
          <a:xfrm>
            <a:off x="9149300" y="4634765"/>
            <a:ext cx="156824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Prédiction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Modèle ML</a:t>
            </a:r>
            <a:endParaRPr b="0" i="0" sz="1400" u="none" cap="none" strike="noStrike">
              <a:solidFill>
                <a:schemeClr val="lt1"/>
              </a:solidFill>
              <a:latin typeface="Arial"/>
              <a:ea typeface="Arial"/>
              <a:cs typeface="Arial"/>
              <a:sym typeface="Arial"/>
            </a:endParaRPr>
          </a:p>
        </p:txBody>
      </p:sp>
      <p:sp>
        <p:nvSpPr>
          <p:cNvPr id="224" name="Google Shape;224;p48"/>
          <p:cNvSpPr/>
          <p:nvPr/>
        </p:nvSpPr>
        <p:spPr>
          <a:xfrm>
            <a:off x="4924427" y="2569926"/>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Une image contenant noir, obscurité&#10;&#10;Description générée automatiquement" id="225" name="Google Shape;225;p48"/>
          <p:cNvPicPr preferRelativeResize="0"/>
          <p:nvPr/>
        </p:nvPicPr>
        <p:blipFill rotWithShape="1">
          <a:blip r:embed="rId6">
            <a:alphaModFix/>
          </a:blip>
          <a:srcRect b="0" l="0" r="0" t="0"/>
          <a:stretch/>
        </p:blipFill>
        <p:spPr>
          <a:xfrm>
            <a:off x="220083" y="4893038"/>
            <a:ext cx="1476761" cy="1476761"/>
          </a:xfrm>
          <a:prstGeom prst="rect">
            <a:avLst/>
          </a:prstGeom>
          <a:noFill/>
          <a:ln>
            <a:noFill/>
          </a:ln>
        </p:spPr>
      </p:pic>
      <p:sp>
        <p:nvSpPr>
          <p:cNvPr id="226" name="Google Shape;226;p48"/>
          <p:cNvSpPr/>
          <p:nvPr/>
        </p:nvSpPr>
        <p:spPr>
          <a:xfrm>
            <a:off x="6289815" y="2096601"/>
            <a:ext cx="1345679" cy="4301937"/>
          </a:xfrm>
          <a:prstGeom prst="rect">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pic>
        <p:nvPicPr>
          <p:cNvPr descr="Une image contenant noir, obscurité&#10;&#10;Description générée automatiquement" id="227" name="Google Shape;227;p48"/>
          <p:cNvPicPr preferRelativeResize="0"/>
          <p:nvPr/>
        </p:nvPicPr>
        <p:blipFill rotWithShape="1">
          <a:blip r:embed="rId7">
            <a:alphaModFix/>
          </a:blip>
          <a:srcRect b="0" l="0" r="0" t="0"/>
          <a:stretch/>
        </p:blipFill>
        <p:spPr>
          <a:xfrm>
            <a:off x="6420686" y="3638745"/>
            <a:ext cx="1075129" cy="1075129"/>
          </a:xfrm>
          <a:prstGeom prst="rect">
            <a:avLst/>
          </a:prstGeom>
          <a:noFill/>
          <a:ln>
            <a:noFill/>
          </a:ln>
        </p:spPr>
      </p:pic>
      <p:sp>
        <p:nvSpPr>
          <p:cNvPr id="228" name="Google Shape;228;p48"/>
          <p:cNvSpPr/>
          <p:nvPr/>
        </p:nvSpPr>
        <p:spPr>
          <a:xfrm>
            <a:off x="1839576" y="5201354"/>
            <a:ext cx="891189" cy="461108"/>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229" name="Google Shape;229;p48"/>
          <p:cNvSpPr/>
          <p:nvPr/>
        </p:nvSpPr>
        <p:spPr>
          <a:xfrm>
            <a:off x="7865171" y="2716570"/>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48"/>
          <p:cNvSpPr/>
          <p:nvPr/>
        </p:nvSpPr>
        <p:spPr>
          <a:xfrm>
            <a:off x="7858048" y="1526875"/>
            <a:ext cx="291778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fr-FR" sz="3200" u="none" cap="none" strike="noStrike">
                <a:solidFill>
                  <a:schemeClr val="lt2"/>
                </a:solidFill>
                <a:latin typeface="Arial"/>
                <a:ea typeface="Arial"/>
                <a:cs typeface="Arial"/>
                <a:sym typeface="Arial"/>
              </a:rPr>
              <a:t>RouteGuard AI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9"/>
          <p:cNvSpPr txBox="1"/>
          <p:nvPr>
            <p:ph type="title"/>
          </p:nvPr>
        </p:nvSpPr>
        <p:spPr>
          <a:xfrm>
            <a:off x="375386" y="452718"/>
            <a:ext cx="11816614"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SGBD Schéma</a:t>
            </a:r>
            <a:br>
              <a:rPr lang="fr-FR"/>
            </a:br>
            <a:r>
              <a:rPr lang="fr-FR" sz="2400">
                <a:solidFill>
                  <a:srgbClr val="DEEEAD"/>
                </a:solidFill>
              </a:rPr>
              <a:t>Stockage caractéristiques accident - résultats prédiction - décision opérateur</a:t>
            </a:r>
            <a:endParaRPr>
              <a:solidFill>
                <a:srgbClr val="DEEEAD"/>
              </a:solidFill>
            </a:endParaRPr>
          </a:p>
        </p:txBody>
      </p:sp>
      <p:sp>
        <p:nvSpPr>
          <p:cNvPr id="237" name="Google Shape;237;p49"/>
          <p:cNvSpPr txBox="1"/>
          <p:nvPr>
            <p:ph idx="1" type="body"/>
          </p:nvPr>
        </p:nvSpPr>
        <p:spPr>
          <a:xfrm>
            <a:off x="235154" y="1853248"/>
            <a:ext cx="6458944" cy="4725611"/>
          </a:xfrm>
          <a:prstGeom prst="rect">
            <a:avLst/>
          </a:prstGeom>
          <a:noFill/>
          <a:ln>
            <a:noFill/>
          </a:ln>
        </p:spPr>
        <p:txBody>
          <a:bodyPr anchorCtr="0" anchor="t" bIns="45700" lIns="91425" spcFirstLastPara="1" rIns="91425" wrap="square" tIns="45700">
            <a:normAutofit fontScale="92500" lnSpcReduction="20000"/>
          </a:bodyPr>
          <a:lstStyle/>
          <a:p>
            <a:pPr indent="-320040" lvl="0" marL="342900" rtl="0" algn="l">
              <a:lnSpc>
                <a:spcPct val="100000"/>
              </a:lnSpc>
              <a:spcBef>
                <a:spcPts val="0"/>
              </a:spcBef>
              <a:spcAft>
                <a:spcPts val="0"/>
              </a:spcAft>
              <a:buSzPct val="80000"/>
              <a:buChar char="►"/>
            </a:pPr>
            <a:r>
              <a:rPr b="1" lang="fr-FR">
                <a:solidFill>
                  <a:srgbClr val="DDEDAC"/>
                </a:solidFill>
              </a:rPr>
              <a:t>Table Response_prediction</a:t>
            </a:r>
            <a:endParaRPr b="1">
              <a:solidFill>
                <a:srgbClr val="DDEDAC"/>
              </a:solidFill>
            </a:endParaRPr>
          </a:p>
          <a:p>
            <a:pPr indent="-265175" lvl="1" marL="742950" rtl="0" algn="l">
              <a:lnSpc>
                <a:spcPct val="100000"/>
              </a:lnSpc>
              <a:spcBef>
                <a:spcPts val="1000"/>
              </a:spcBef>
              <a:spcAft>
                <a:spcPts val="0"/>
              </a:spcAft>
              <a:buSzPct val="79999"/>
              <a:buChar char="►"/>
            </a:pPr>
            <a:r>
              <a:rPr lang="fr-FR">
                <a:solidFill>
                  <a:srgbClr val="FFC000"/>
                </a:solidFill>
              </a:rPr>
              <a:t>ID_Accident : int</a:t>
            </a:r>
            <a:endParaRPr>
              <a:solidFill>
                <a:srgbClr val="FFC000"/>
              </a:solidFill>
            </a:endParaRPr>
          </a:p>
          <a:p>
            <a:pPr indent="-265175" lvl="1" marL="742950" rtl="0" algn="l">
              <a:lnSpc>
                <a:spcPct val="100000"/>
              </a:lnSpc>
              <a:spcBef>
                <a:spcPts val="1000"/>
              </a:spcBef>
              <a:spcAft>
                <a:spcPts val="0"/>
              </a:spcAft>
              <a:buSzPct val="79999"/>
              <a:buChar char="►"/>
            </a:pPr>
            <a:r>
              <a:rPr lang="fr-FR"/>
              <a:t>ID_Response: int</a:t>
            </a:r>
            <a:endParaRPr/>
          </a:p>
          <a:p>
            <a:pPr indent="-265175" lvl="1" marL="742950" rtl="0" algn="l">
              <a:lnSpc>
                <a:spcPct val="100000"/>
              </a:lnSpc>
              <a:spcBef>
                <a:spcPts val="1000"/>
              </a:spcBef>
              <a:spcAft>
                <a:spcPts val="0"/>
              </a:spcAft>
              <a:buSzPct val="79999"/>
              <a:buChar char="►"/>
            </a:pPr>
            <a:r>
              <a:rPr lang="fr-FR"/>
              <a:t>ID_User : int (à renseigner après décision opérateur)</a:t>
            </a:r>
            <a:endParaRPr/>
          </a:p>
          <a:p>
            <a:pPr indent="-265175" lvl="1" marL="742950" rtl="0" algn="l">
              <a:lnSpc>
                <a:spcPct val="100000"/>
              </a:lnSpc>
              <a:spcBef>
                <a:spcPts val="1000"/>
              </a:spcBef>
              <a:spcAft>
                <a:spcPts val="0"/>
              </a:spcAft>
              <a:buSzPct val="79999"/>
              <a:buChar char="►"/>
            </a:pPr>
            <a:r>
              <a:rPr lang="fr-FR"/>
              <a:t>Classe prédite: int (1 ou 2)</a:t>
            </a:r>
            <a:endParaRPr/>
          </a:p>
          <a:p>
            <a:pPr indent="-265175" lvl="1" marL="742950" rtl="0" algn="l">
              <a:lnSpc>
                <a:spcPct val="100000"/>
              </a:lnSpc>
              <a:spcBef>
                <a:spcPts val="1000"/>
              </a:spcBef>
              <a:spcAft>
                <a:spcPts val="0"/>
              </a:spcAft>
              <a:buSzPct val="79999"/>
              <a:buChar char="►"/>
            </a:pPr>
            <a:r>
              <a:rPr lang="fr-FR"/>
              <a:t>Acurracy: float</a:t>
            </a:r>
            <a:endParaRPr/>
          </a:p>
          <a:p>
            <a:pPr indent="-265175" lvl="1" marL="742950" rtl="0" algn="l">
              <a:lnSpc>
                <a:spcPct val="100000"/>
              </a:lnSpc>
              <a:spcBef>
                <a:spcPts val="1000"/>
              </a:spcBef>
              <a:spcAft>
                <a:spcPts val="0"/>
              </a:spcAft>
              <a:buSzPct val="79999"/>
              <a:buChar char="►"/>
            </a:pPr>
            <a:r>
              <a:rPr lang="fr-FR"/>
              <a:t>Precision Classe #1: float</a:t>
            </a:r>
            <a:endParaRPr/>
          </a:p>
          <a:p>
            <a:pPr indent="-265175" lvl="1" marL="742950" rtl="0" algn="l">
              <a:lnSpc>
                <a:spcPct val="100000"/>
              </a:lnSpc>
              <a:spcBef>
                <a:spcPts val="1000"/>
              </a:spcBef>
              <a:spcAft>
                <a:spcPts val="0"/>
              </a:spcAft>
              <a:buSzPct val="79999"/>
              <a:buChar char="►"/>
            </a:pPr>
            <a:r>
              <a:rPr lang="fr-FR"/>
              <a:t>Precision Classe #2: float</a:t>
            </a:r>
            <a:endParaRPr/>
          </a:p>
          <a:p>
            <a:pPr indent="-265175" lvl="1" marL="742950" rtl="0" algn="l">
              <a:lnSpc>
                <a:spcPct val="100000"/>
              </a:lnSpc>
              <a:spcBef>
                <a:spcPts val="1000"/>
              </a:spcBef>
              <a:spcAft>
                <a:spcPts val="0"/>
              </a:spcAft>
              <a:buSzPct val="79999"/>
              <a:buChar char="►"/>
            </a:pPr>
            <a:r>
              <a:rPr lang="fr-FR"/>
              <a:t>Temps d’exécution prédiction: float</a:t>
            </a:r>
            <a:endParaRPr/>
          </a:p>
          <a:p>
            <a:pPr indent="0" lvl="0" marL="914400" rtl="0" algn="l">
              <a:lnSpc>
                <a:spcPct val="100000"/>
              </a:lnSpc>
              <a:spcBef>
                <a:spcPts val="1000"/>
              </a:spcBef>
              <a:spcAft>
                <a:spcPts val="0"/>
              </a:spcAft>
              <a:buSzPct val="77837"/>
              <a:buNone/>
            </a:pPr>
            <a:r>
              <a:t/>
            </a:r>
            <a:endParaRPr/>
          </a:p>
          <a:p>
            <a:pPr indent="-265175" lvl="1" marL="742950" rtl="0" algn="l">
              <a:lnSpc>
                <a:spcPct val="100000"/>
              </a:lnSpc>
              <a:spcBef>
                <a:spcPts val="1000"/>
              </a:spcBef>
              <a:spcAft>
                <a:spcPts val="0"/>
              </a:spcAft>
              <a:buSzPct val="79999"/>
              <a:buChar char="►"/>
            </a:pPr>
            <a:r>
              <a:rPr lang="fr-FR"/>
              <a:t>Décision opérateur : </a:t>
            </a:r>
            <a:r>
              <a:rPr lang="fr-FR">
                <a:solidFill>
                  <a:srgbClr val="DEEEAD"/>
                </a:solidFill>
              </a:rPr>
              <a:t>2 choix d’intervention</a:t>
            </a:r>
            <a:endParaRPr/>
          </a:p>
          <a:p>
            <a:pPr indent="-322326" lvl="2" marL="1257300" rtl="0" algn="l">
              <a:lnSpc>
                <a:spcPct val="100000"/>
              </a:lnSpc>
              <a:spcBef>
                <a:spcPts val="1000"/>
              </a:spcBef>
              <a:spcAft>
                <a:spcPts val="0"/>
              </a:spcAft>
              <a:buSzPct val="90000"/>
              <a:buFont typeface="Arial"/>
              <a:buAutoNum type="arabicPeriod"/>
            </a:pPr>
            <a:r>
              <a:rPr lang="fr-FR"/>
              <a:t> </a:t>
            </a:r>
            <a:r>
              <a:rPr lang="fr-FR">
                <a:solidFill>
                  <a:srgbClr val="FF0000"/>
                </a:solidFill>
                <a:latin typeface="Courier New"/>
                <a:ea typeface="Courier New"/>
                <a:cs typeface="Courier New"/>
                <a:sym typeface="Courier New"/>
              </a:rPr>
              <a:t>None</a:t>
            </a:r>
            <a:r>
              <a:rPr lang="fr-FR"/>
              <a:t> si accident encore non traité par opérateur</a:t>
            </a:r>
            <a:endParaRPr/>
          </a:p>
          <a:p>
            <a:pPr indent="-322326" lvl="2" marL="1257300" rtl="0" algn="l">
              <a:lnSpc>
                <a:spcPct val="100000"/>
              </a:lnSpc>
              <a:spcBef>
                <a:spcPts val="1000"/>
              </a:spcBef>
              <a:spcAft>
                <a:spcPts val="0"/>
              </a:spcAft>
              <a:buSzPct val="90000"/>
              <a:buFont typeface="Arial"/>
              <a:buAutoNum type="arabicPeriod"/>
            </a:pPr>
            <a:r>
              <a:rPr lang="fr-FR"/>
              <a:t> </a:t>
            </a:r>
            <a:r>
              <a:rPr lang="fr-FR">
                <a:solidFill>
                  <a:srgbClr val="DEEEAD"/>
                </a:solidFill>
                <a:latin typeface="Courier New"/>
                <a:ea typeface="Courier New"/>
                <a:cs typeface="Courier New"/>
                <a:sym typeface="Courier New"/>
              </a:rPr>
              <a:t>Police/SAMU</a:t>
            </a:r>
            <a:endParaRPr/>
          </a:p>
          <a:p>
            <a:pPr indent="-322326" lvl="2" marL="1257300" rtl="0" algn="l">
              <a:lnSpc>
                <a:spcPct val="100000"/>
              </a:lnSpc>
              <a:spcBef>
                <a:spcPts val="1000"/>
              </a:spcBef>
              <a:spcAft>
                <a:spcPts val="0"/>
              </a:spcAft>
              <a:buSzPct val="90000"/>
              <a:buFont typeface="Arial"/>
              <a:buAutoNum type="arabicPeriod"/>
            </a:pPr>
            <a:r>
              <a:rPr lang="fr-FR"/>
              <a:t> </a:t>
            </a:r>
            <a:r>
              <a:rPr lang="fr-FR">
                <a:solidFill>
                  <a:srgbClr val="DEEEAD"/>
                </a:solidFill>
                <a:latin typeface="Courier New"/>
                <a:ea typeface="Courier New"/>
                <a:cs typeface="Courier New"/>
                <a:sym typeface="Courier New"/>
              </a:rPr>
              <a:t>Police</a:t>
            </a:r>
            <a:endParaRPr/>
          </a:p>
          <a:p>
            <a:pPr indent="-194309" lvl="1" marL="742950" rtl="0" algn="l">
              <a:lnSpc>
                <a:spcPct val="100000"/>
              </a:lnSpc>
              <a:spcBef>
                <a:spcPts val="1000"/>
              </a:spcBef>
              <a:spcAft>
                <a:spcPts val="0"/>
              </a:spcAft>
              <a:buSzPct val="79999"/>
              <a:buNone/>
            </a:pPr>
            <a:r>
              <a:t/>
            </a:r>
            <a:endParaRPr/>
          </a:p>
          <a:p>
            <a:pPr indent="-194309" lvl="1" marL="742950" rtl="0" algn="l">
              <a:lnSpc>
                <a:spcPct val="100000"/>
              </a:lnSpc>
              <a:spcBef>
                <a:spcPts val="1000"/>
              </a:spcBef>
              <a:spcAft>
                <a:spcPts val="0"/>
              </a:spcAft>
              <a:buSzPct val="79999"/>
              <a:buNone/>
            </a:pPr>
            <a:r>
              <a:t/>
            </a:r>
            <a:endParaRPr/>
          </a:p>
        </p:txBody>
      </p:sp>
      <p:sp>
        <p:nvSpPr>
          <p:cNvPr id="238" name="Google Shape;238;p49"/>
          <p:cNvSpPr txBox="1"/>
          <p:nvPr/>
        </p:nvSpPr>
        <p:spPr>
          <a:xfrm>
            <a:off x="7727850" y="6187550"/>
            <a:ext cx="4338600" cy="5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0" i="0" lang="fr-FR" sz="600" u="sng" cap="none" strike="noStrike">
                <a:solidFill>
                  <a:srgbClr val="FF0000"/>
                </a:solidFill>
                <a:latin typeface="Century Gothic"/>
                <a:ea typeface="Century Gothic"/>
                <a:cs typeface="Century Gothic"/>
                <a:sym typeface="Century Gothic"/>
              </a:rPr>
              <a:t>A compléter</a:t>
            </a:r>
            <a:r>
              <a:rPr b="0" i="0" lang="fr-FR" sz="600" u="none" cap="none" strike="noStrike">
                <a:solidFill>
                  <a:srgbClr val="FF0000"/>
                </a:solidFill>
                <a:latin typeface="Century Gothic"/>
                <a:ea typeface="Century Gothic"/>
                <a:cs typeface="Century Gothic"/>
                <a:sym typeface="Century Gothic"/>
              </a:rPr>
              <a:t>:</a:t>
            </a:r>
            <a:endParaRPr b="0" i="0" sz="800" u="none" cap="none" strike="noStrike">
              <a:solidFill>
                <a:srgbClr val="000000"/>
              </a:solidFill>
              <a:latin typeface="Arial"/>
              <a:ea typeface="Arial"/>
              <a:cs typeface="Arial"/>
              <a:sym typeface="Arial"/>
            </a:endParaRPr>
          </a:p>
          <a:p>
            <a:pPr indent="-133350" lvl="0" marL="171450" marR="0" rtl="0" algn="l">
              <a:lnSpc>
                <a:spcPct val="100000"/>
              </a:lnSpc>
              <a:spcBef>
                <a:spcPts val="0"/>
              </a:spcBef>
              <a:spcAft>
                <a:spcPts val="0"/>
              </a:spcAft>
              <a:buClr>
                <a:srgbClr val="C00000"/>
              </a:buClr>
              <a:buSzPts val="600"/>
              <a:buFont typeface="Arial"/>
              <a:buChar char="•"/>
            </a:pPr>
            <a:r>
              <a:rPr b="0" i="0" lang="fr-FR" sz="600" u="none" cap="none" strike="noStrike">
                <a:solidFill>
                  <a:srgbClr val="FF0000"/>
                </a:solidFill>
                <a:latin typeface="Century Gothic"/>
                <a:ea typeface="Century Gothic"/>
                <a:cs typeface="Century Gothic"/>
                <a:sym typeface="Century Gothic"/>
              </a:rPr>
              <a:t>Comment gérer l’évolution des données ? (suite à l’ajout de nouvelles données et à la correction de certaines anciennes))</a:t>
            </a:r>
            <a:endParaRPr b="0" i="0" sz="800" u="none" cap="none" strike="noStrike">
              <a:solidFill>
                <a:srgbClr val="000000"/>
              </a:solidFill>
              <a:latin typeface="Arial"/>
              <a:ea typeface="Arial"/>
              <a:cs typeface="Arial"/>
              <a:sym typeface="Arial"/>
            </a:endParaRPr>
          </a:p>
          <a:p>
            <a:pPr indent="-133350" lvl="0" marL="171450" marR="0" rtl="0" algn="l">
              <a:lnSpc>
                <a:spcPct val="100000"/>
              </a:lnSpc>
              <a:spcBef>
                <a:spcPts val="0"/>
              </a:spcBef>
              <a:spcAft>
                <a:spcPts val="0"/>
              </a:spcAft>
              <a:buClr>
                <a:srgbClr val="C00000"/>
              </a:buClr>
              <a:buSzPts val="600"/>
              <a:buFont typeface="Arial"/>
              <a:buChar char="•"/>
            </a:pPr>
            <a:r>
              <a:rPr b="0" i="0" lang="fr-FR" sz="600" u="none" cap="none" strike="noStrike">
                <a:solidFill>
                  <a:srgbClr val="FF0000"/>
                </a:solidFill>
                <a:latin typeface="Century Gothic"/>
                <a:ea typeface="Century Gothic"/>
                <a:cs typeface="Century Gothic"/>
                <a:sym typeface="Century Gothic"/>
              </a:rPr>
              <a:t>Comment ingérer de nouvelles données ? Pour l’entrainement et l’inférence</a:t>
            </a:r>
            <a:endParaRPr b="0" i="0" sz="800" u="none" cap="none" strike="noStrike">
              <a:solidFill>
                <a:srgbClr val="000000"/>
              </a:solidFill>
              <a:latin typeface="Arial"/>
              <a:ea typeface="Arial"/>
              <a:cs typeface="Arial"/>
              <a:sym typeface="Arial"/>
            </a:endParaRPr>
          </a:p>
          <a:p>
            <a:pPr indent="-133350" lvl="0" marL="171450" marR="0" rtl="0" algn="l">
              <a:lnSpc>
                <a:spcPct val="100000"/>
              </a:lnSpc>
              <a:spcBef>
                <a:spcPts val="0"/>
              </a:spcBef>
              <a:spcAft>
                <a:spcPts val="0"/>
              </a:spcAft>
              <a:buClr>
                <a:srgbClr val="C00000"/>
              </a:buClr>
              <a:buSzPts val="600"/>
              <a:buFont typeface="Arial"/>
              <a:buChar char="•"/>
            </a:pPr>
            <a:r>
              <a:rPr b="0" i="0" lang="fr-FR" sz="600" u="none" cap="none" strike="noStrike">
                <a:solidFill>
                  <a:srgbClr val="FF0000"/>
                </a:solidFill>
                <a:latin typeface="Century Gothic"/>
                <a:ea typeface="Century Gothic"/>
                <a:cs typeface="Century Gothic"/>
                <a:sym typeface="Century Gothic"/>
              </a:rPr>
              <a:t>Schéma de SGBD</a:t>
            </a:r>
            <a:endParaRPr b="0" i="0" sz="800" u="none" cap="none" strike="noStrike">
              <a:solidFill>
                <a:srgbClr val="000000"/>
              </a:solidFill>
              <a:latin typeface="Arial"/>
              <a:ea typeface="Arial"/>
              <a:cs typeface="Arial"/>
              <a:sym typeface="Arial"/>
            </a:endParaRPr>
          </a:p>
        </p:txBody>
      </p:sp>
      <p:sp>
        <p:nvSpPr>
          <p:cNvPr id="239" name="Google Shape;239;p49"/>
          <p:cNvSpPr txBox="1"/>
          <p:nvPr/>
        </p:nvSpPr>
        <p:spPr>
          <a:xfrm>
            <a:off x="6365660" y="1864813"/>
            <a:ext cx="5754453" cy="3293783"/>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1600"/>
              <a:buFont typeface="Noto Sans Symbols"/>
              <a:buChar char="►"/>
            </a:pPr>
            <a:r>
              <a:rPr b="1" i="0" lang="fr-FR" sz="2000" u="none" cap="none" strike="noStrike">
                <a:solidFill>
                  <a:srgbClr val="DDEDAC"/>
                </a:solidFill>
                <a:latin typeface="Century Gothic"/>
                <a:ea typeface="Century Gothic"/>
                <a:cs typeface="Century Gothic"/>
                <a:sym typeface="Century Gothic"/>
              </a:rPr>
              <a:t>Table Users</a:t>
            </a:r>
            <a:endParaRPr b="1" i="0" sz="2000" u="none" cap="none" strike="noStrike">
              <a:solidFill>
                <a:srgbClr val="DDEDAC"/>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440"/>
              <a:buFont typeface="Noto Sans Symbols"/>
              <a:buChar char="►"/>
            </a:pPr>
            <a:r>
              <a:rPr b="0" i="0" lang="fr-FR" sz="1800" u="none" cap="none" strike="noStrike">
                <a:solidFill>
                  <a:schemeClr val="lt1"/>
                </a:solidFill>
                <a:latin typeface="Century Gothic"/>
                <a:ea typeface="Century Gothic"/>
                <a:cs typeface="Century Gothic"/>
                <a:sym typeface="Century Gothic"/>
              </a:rPr>
              <a:t>Username: str</a:t>
            </a:r>
            <a:endParaRPr b="0" i="0" sz="1800" u="none" cap="none" strike="noStrike">
              <a:solidFill>
                <a:schemeClr val="lt1"/>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440"/>
              <a:buFont typeface="Noto Sans Symbols"/>
              <a:buChar char="►"/>
            </a:pPr>
            <a:r>
              <a:rPr b="0" i="0" lang="fr-FR" sz="1800" u="none" cap="none" strike="noStrike">
                <a:solidFill>
                  <a:schemeClr val="lt1"/>
                </a:solidFill>
                <a:latin typeface="Century Gothic"/>
                <a:ea typeface="Century Gothic"/>
                <a:cs typeface="Century Gothic"/>
                <a:sym typeface="Century Gothic"/>
              </a:rPr>
              <a:t>Password: str</a:t>
            </a:r>
            <a:endParaRPr b="0" i="0" sz="1800" u="none" cap="none" strike="noStrike">
              <a:solidFill>
                <a:schemeClr val="lt1"/>
              </a:solidFill>
              <a:latin typeface="Century Gothic"/>
              <a:ea typeface="Century Gothic"/>
              <a:cs typeface="Century Gothic"/>
              <a:sym typeface="Century Gothic"/>
            </a:endParaRPr>
          </a:p>
          <a:p>
            <a:pPr indent="-285750" lvl="1" marL="742950" marR="0" rtl="0" algn="l">
              <a:lnSpc>
                <a:spcPct val="100000"/>
              </a:lnSpc>
              <a:spcBef>
                <a:spcPts val="1000"/>
              </a:spcBef>
              <a:spcAft>
                <a:spcPts val="0"/>
              </a:spcAft>
              <a:buClr>
                <a:schemeClr val="accent1"/>
              </a:buClr>
              <a:buSzPts val="1440"/>
              <a:buFont typeface="Noto Sans Symbols"/>
              <a:buChar char="►"/>
            </a:pPr>
            <a:r>
              <a:rPr b="0" i="0" lang="fr-FR" sz="1800" u="none" cap="none" strike="noStrike">
                <a:solidFill>
                  <a:schemeClr val="lt1"/>
                </a:solidFill>
                <a:latin typeface="Century Gothic"/>
                <a:ea typeface="Century Gothic"/>
                <a:cs typeface="Century Gothic"/>
                <a:sym typeface="Century Gothic"/>
              </a:rPr>
              <a:t>Rôle (admin/user): str (User par défaut)</a:t>
            </a:r>
            <a:endParaRPr b="0" i="0" sz="1800" u="none" cap="none" strike="noStrike">
              <a:solidFill>
                <a:schemeClr val="lt1"/>
              </a:solidFill>
              <a:latin typeface="Century Gothic"/>
              <a:ea typeface="Century Gothic"/>
              <a:cs typeface="Century Gothic"/>
              <a:sym typeface="Century Gothic"/>
            </a:endParaRPr>
          </a:p>
          <a:p>
            <a:pPr indent="-308610" lvl="1" marL="742950" marR="0" rtl="0" algn="l">
              <a:lnSpc>
                <a:spcPct val="100000"/>
              </a:lnSpc>
              <a:spcBef>
                <a:spcPts val="1000"/>
              </a:spcBef>
              <a:spcAft>
                <a:spcPts val="0"/>
              </a:spcAft>
              <a:buClr>
                <a:schemeClr val="lt1"/>
              </a:buClr>
              <a:buSzPts val="1800"/>
              <a:buFont typeface="Century Gothic"/>
              <a:buChar char="►"/>
            </a:pPr>
            <a:r>
              <a:rPr b="0" i="0" lang="fr-FR" sz="1800" u="none" cap="none" strike="noStrike">
                <a:solidFill>
                  <a:schemeClr val="lt1"/>
                </a:solidFill>
                <a:latin typeface="Century Gothic"/>
                <a:ea typeface="Century Gothic"/>
                <a:cs typeface="Century Gothic"/>
                <a:sym typeface="Century Gothic"/>
              </a:rPr>
              <a:t>ID_User : int</a:t>
            </a:r>
            <a:endParaRPr b="0" i="0" sz="1800" u="none" cap="none" strike="noStrike">
              <a:solidFill>
                <a:schemeClr val="lt1"/>
              </a:solidFill>
              <a:latin typeface="Century Gothic"/>
              <a:ea typeface="Century Gothic"/>
              <a:cs typeface="Century Gothic"/>
              <a:sym typeface="Century Gothic"/>
            </a:endParaRPr>
          </a:p>
          <a:p>
            <a:pPr indent="-194309" lvl="1" marL="74295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chemeClr val="lt1"/>
              </a:solidFill>
              <a:latin typeface="Century Gothic"/>
              <a:ea typeface="Century Gothic"/>
              <a:cs typeface="Century Gothic"/>
              <a:sym typeface="Century Gothic"/>
            </a:endParaRPr>
          </a:p>
          <a:p>
            <a:pPr indent="-194309" lvl="1" marL="742950" marR="0" rtl="0" algn="l">
              <a:lnSpc>
                <a:spcPct val="100000"/>
              </a:lnSpc>
              <a:spcBef>
                <a:spcPts val="1000"/>
              </a:spcBef>
              <a:spcAft>
                <a:spcPts val="0"/>
              </a:spcAft>
              <a:buClr>
                <a:schemeClr val="accent1"/>
              </a:buClr>
              <a:buSzPts val="1440"/>
              <a:buFont typeface="Noto Sans Symbols"/>
              <a:buNone/>
            </a:pPr>
            <a:r>
              <a:t/>
            </a:r>
            <a:endParaRPr b="0" i="0" sz="1800" u="none" cap="none" strike="noStrike">
              <a:solidFill>
                <a:schemeClr val="lt1"/>
              </a:solidFill>
              <a:latin typeface="Century Gothic"/>
              <a:ea typeface="Century Gothic"/>
              <a:cs typeface="Century Gothic"/>
              <a:sym typeface="Century Gothic"/>
            </a:endParaRPr>
          </a:p>
        </p:txBody>
      </p:sp>
      <p:sp>
        <p:nvSpPr>
          <p:cNvPr id="240" name="Google Shape;240;p49"/>
          <p:cNvSpPr txBox="1"/>
          <p:nvPr>
            <p:ph idx="1" type="body"/>
          </p:nvPr>
        </p:nvSpPr>
        <p:spPr>
          <a:xfrm>
            <a:off x="6365650" y="4168775"/>
            <a:ext cx="5597700" cy="16074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600"/>
              <a:buChar char="►"/>
            </a:pPr>
            <a:r>
              <a:rPr b="1" lang="fr-FR">
                <a:solidFill>
                  <a:srgbClr val="DDEDAC"/>
                </a:solidFill>
              </a:rPr>
              <a:t>Table Accidents</a:t>
            </a:r>
            <a:endParaRPr b="1">
              <a:solidFill>
                <a:srgbClr val="DDEDAC"/>
              </a:solidFill>
            </a:endParaRPr>
          </a:p>
          <a:p>
            <a:pPr indent="-285750" lvl="1" marL="742950" rtl="0" algn="l">
              <a:lnSpc>
                <a:spcPct val="100000"/>
              </a:lnSpc>
              <a:spcBef>
                <a:spcPts val="1000"/>
              </a:spcBef>
              <a:spcAft>
                <a:spcPts val="0"/>
              </a:spcAft>
              <a:buSzPts val="1440"/>
              <a:buChar char="►"/>
            </a:pPr>
            <a:r>
              <a:rPr lang="fr-FR">
                <a:solidFill>
                  <a:srgbClr val="FFC000"/>
                </a:solidFill>
              </a:rPr>
              <a:t>ID_Accident: int</a:t>
            </a:r>
            <a:endParaRPr>
              <a:solidFill>
                <a:srgbClr val="FFC000"/>
              </a:solidFill>
            </a:endParaRPr>
          </a:p>
          <a:p>
            <a:pPr indent="-285750" lvl="1" marL="742950" rtl="0" algn="l">
              <a:lnSpc>
                <a:spcPct val="100000"/>
              </a:lnSpc>
              <a:spcBef>
                <a:spcPts val="1000"/>
              </a:spcBef>
              <a:spcAft>
                <a:spcPts val="0"/>
              </a:spcAft>
              <a:buSzPts val="1440"/>
              <a:buChar char="►"/>
            </a:pPr>
            <a:r>
              <a:rPr lang="fr-FR"/>
              <a:t>Données des caractéristiques accident</a:t>
            </a:r>
            <a:endParaRPr/>
          </a:p>
          <a:p>
            <a:pPr indent="0" lvl="1" marL="548640" rtl="0" algn="l">
              <a:lnSpc>
                <a:spcPct val="100000"/>
              </a:lnSpc>
              <a:spcBef>
                <a:spcPts val="1000"/>
              </a:spcBef>
              <a:spcAft>
                <a:spcPts val="0"/>
              </a:spcAft>
              <a:buSzPts val="144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0"/>
          <p:cNvSpPr txBox="1"/>
          <p:nvPr/>
        </p:nvSpPr>
        <p:spPr>
          <a:xfrm>
            <a:off x="3179675" y="1603928"/>
            <a:ext cx="3912408"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Requêtes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PUT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3">
                  <a:extLst>
                    <a:ext uri="{A12FA001-AC4F-418D-AE19-62706E023703}">
                      <ahyp:hlinkClr val="tx"/>
                    </a:ext>
                  </a:extLst>
                </a:hlinkClick>
              </a:rPr>
              <a:t>https://localhost/users/create_new</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Courier New"/>
                <a:ea typeface="Courier New"/>
                <a:cs typeface="Courier New"/>
                <a:sym typeface="Courier New"/>
              </a:rPr>
              <a:t>GET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4">
                  <a:extLst>
                    <a:ext uri="{A12FA001-AC4F-418D-AE19-62706E023703}">
                      <ahyp:hlinkClr val="tx"/>
                    </a:ext>
                  </a:extLst>
                </a:hlinkClick>
              </a:rPr>
              <a:t>https://localhost/users/login</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GET </a:t>
            </a:r>
            <a:r>
              <a:rPr b="0" i="0" lang="fr-FR" sz="800" u="none" cap="none" strike="noStrike">
                <a:solidFill>
                  <a:srgbClr val="000000"/>
                </a:solidFill>
                <a:latin typeface="Courier New"/>
                <a:ea typeface="Courier New"/>
                <a:cs typeface="Courier New"/>
                <a:sym typeface="Courier New"/>
              </a:rPr>
              <a:t>(authentifié)</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5">
                  <a:extLst>
                    <a:ext uri="{A12FA001-AC4F-418D-AE19-62706E023703}">
                      <ahyp:hlinkClr val="tx"/>
                    </a:ext>
                  </a:extLst>
                </a:hlinkClick>
              </a:rPr>
              <a:t>https://localhost/accidents/with_no_decision</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PUT</a:t>
            </a:r>
            <a:r>
              <a:rPr b="0" i="0" lang="fr-FR" sz="800" u="none" cap="none" strike="noStrike">
                <a:solidFill>
                  <a:srgbClr val="000000"/>
                </a:solidFill>
                <a:latin typeface="Courier New"/>
                <a:ea typeface="Courier New"/>
                <a:cs typeface="Courier New"/>
                <a:sym typeface="Courier New"/>
              </a:rPr>
              <a:t> (authentifié)</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6">
                  <a:extLst>
                    <a:ext uri="{A12FA001-AC4F-418D-AE19-62706E023703}">
                      <ahyp:hlinkClr val="tx"/>
                    </a:ext>
                  </a:extLst>
                </a:hlinkClick>
              </a:rPr>
              <a:t>https://localhost/accidents/save_decision</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p:txBody>
      </p:sp>
      <p:sp>
        <p:nvSpPr>
          <p:cNvPr id="247" name="Google Shape;247;p50"/>
          <p:cNvSpPr txBox="1"/>
          <p:nvPr>
            <p:ph type="title"/>
          </p:nvPr>
        </p:nvSpPr>
        <p:spPr>
          <a:xfrm>
            <a:off x="375385" y="452718"/>
            <a:ext cx="11816615"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API</a:t>
            </a:r>
            <a:br>
              <a:rPr lang="fr-FR"/>
            </a:br>
            <a:r>
              <a:rPr lang="fr-FR" sz="2400">
                <a:solidFill>
                  <a:srgbClr val="DEEEAD"/>
                </a:solidFill>
              </a:rPr>
              <a:t>Interface entre l’opérateur, le modèle ML, le SGBD et Smart Brother</a:t>
            </a:r>
            <a:br>
              <a:rPr lang="fr-FR" sz="2400">
                <a:solidFill>
                  <a:srgbClr val="DEEEAD"/>
                </a:solidFill>
              </a:rPr>
            </a:br>
            <a:endParaRPr>
              <a:solidFill>
                <a:srgbClr val="DEEEAD"/>
              </a:solidFill>
            </a:endParaRPr>
          </a:p>
        </p:txBody>
      </p:sp>
      <p:sp>
        <p:nvSpPr>
          <p:cNvPr id="248" name="Google Shape;248;p50"/>
          <p:cNvSpPr/>
          <p:nvPr/>
        </p:nvSpPr>
        <p:spPr>
          <a:xfrm>
            <a:off x="10178741" y="2199948"/>
            <a:ext cx="1023816" cy="1125415"/>
          </a:xfrm>
          <a:prstGeom prst="flowChartMagneticDisk">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SGDB</a:t>
            </a:r>
            <a:endParaRPr b="0" i="0" sz="1400" u="none" cap="none" strike="noStrike">
              <a:solidFill>
                <a:srgbClr val="000000"/>
              </a:solidFill>
              <a:latin typeface="Arial"/>
              <a:ea typeface="Arial"/>
              <a:cs typeface="Arial"/>
              <a:sym typeface="Arial"/>
            </a:endParaRPr>
          </a:p>
        </p:txBody>
      </p:sp>
      <p:sp>
        <p:nvSpPr>
          <p:cNvPr id="249" name="Google Shape;249;p50"/>
          <p:cNvSpPr/>
          <p:nvPr/>
        </p:nvSpPr>
        <p:spPr>
          <a:xfrm>
            <a:off x="1633538" y="1777042"/>
            <a:ext cx="1414857" cy="2135210"/>
          </a:xfrm>
          <a:prstGeom prst="flowChartPredefinedProcess">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GUI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250" name="Google Shape;250;p50"/>
          <p:cNvSpPr/>
          <p:nvPr/>
        </p:nvSpPr>
        <p:spPr>
          <a:xfrm>
            <a:off x="4055445" y="5421627"/>
            <a:ext cx="1094154" cy="461108"/>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251" name="Google Shape;251;p50"/>
          <p:cNvSpPr/>
          <p:nvPr/>
        </p:nvSpPr>
        <p:spPr>
          <a:xfrm>
            <a:off x="1441229" y="4660396"/>
            <a:ext cx="1414857" cy="1953209"/>
          </a:xfrm>
          <a:prstGeom prst="rect">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217C5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217C5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217C5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rgbClr val="217C50"/>
                </a:solidFill>
                <a:latin typeface="Century Gothic"/>
                <a:ea typeface="Century Gothic"/>
                <a:cs typeface="Century Gothic"/>
                <a:sym typeface="Century Gothic"/>
              </a:rPr>
              <a:t>Smart Brother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217C5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DEEEAD"/>
                </a:solidFill>
                <a:latin typeface="Century Gothic"/>
                <a:ea typeface="Century Gothic"/>
                <a:cs typeface="Century Gothic"/>
                <a:sym typeface="Century Gothic"/>
              </a:rPr>
              <a:t>Détection des accidents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Century Gothic"/>
                <a:ea typeface="Century Gothic"/>
                <a:cs typeface="Century Gothic"/>
                <a:sym typeface="Century Gothic"/>
              </a:rPr>
              <a:t>&amp;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Century Gothic"/>
                <a:ea typeface="Century Gothic"/>
                <a:cs typeface="Century Gothic"/>
                <a:sym typeface="Century Gothic"/>
              </a:rPr>
              <a:t>Transmission des caractéristiques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p:txBody>
      </p:sp>
      <p:pic>
        <p:nvPicPr>
          <p:cNvPr descr="Opérateur de centre d'appels - Icônes gens gratuites" id="252" name="Google Shape;252;p50"/>
          <p:cNvPicPr preferRelativeResize="0"/>
          <p:nvPr/>
        </p:nvPicPr>
        <p:blipFill rotWithShape="1">
          <a:blip r:embed="rId7">
            <a:alphaModFix/>
          </a:blip>
          <a:srcRect b="0" l="0" r="0" t="0"/>
          <a:stretch/>
        </p:blipFill>
        <p:spPr>
          <a:xfrm>
            <a:off x="357337" y="2277294"/>
            <a:ext cx="914827" cy="914827"/>
          </a:xfrm>
          <a:prstGeom prst="rect">
            <a:avLst/>
          </a:prstGeom>
          <a:noFill/>
          <a:ln>
            <a:noFill/>
          </a:ln>
        </p:spPr>
      </p:pic>
      <p:pic>
        <p:nvPicPr>
          <p:cNvPr descr="Une image contenant noir, obscurité&#10;&#10;Description générée automatiquement" id="253" name="Google Shape;253;p50"/>
          <p:cNvPicPr preferRelativeResize="0"/>
          <p:nvPr/>
        </p:nvPicPr>
        <p:blipFill rotWithShape="1">
          <a:blip r:embed="rId8">
            <a:alphaModFix/>
          </a:blip>
          <a:srcRect b="0" l="0" r="0" t="0"/>
          <a:stretch/>
        </p:blipFill>
        <p:spPr>
          <a:xfrm>
            <a:off x="10330838" y="4969250"/>
            <a:ext cx="867080" cy="867080"/>
          </a:xfrm>
          <a:prstGeom prst="rect">
            <a:avLst/>
          </a:prstGeom>
          <a:noFill/>
          <a:ln>
            <a:noFill/>
          </a:ln>
        </p:spPr>
      </p:pic>
      <p:sp>
        <p:nvSpPr>
          <p:cNvPr id="254" name="Google Shape;254;p50"/>
          <p:cNvSpPr txBox="1"/>
          <p:nvPr/>
        </p:nvSpPr>
        <p:spPr>
          <a:xfrm>
            <a:off x="10025657" y="4521708"/>
            <a:ext cx="156824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Prédiction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Modèle ML</a:t>
            </a:r>
            <a:endParaRPr b="0" i="0" sz="1400" u="none" cap="none" strike="noStrike">
              <a:solidFill>
                <a:schemeClr val="lt1"/>
              </a:solidFill>
              <a:latin typeface="Arial"/>
              <a:ea typeface="Arial"/>
              <a:cs typeface="Arial"/>
              <a:sym typeface="Arial"/>
            </a:endParaRPr>
          </a:p>
        </p:txBody>
      </p:sp>
      <p:sp>
        <p:nvSpPr>
          <p:cNvPr id="255" name="Google Shape;255;p50"/>
          <p:cNvSpPr/>
          <p:nvPr/>
        </p:nvSpPr>
        <p:spPr>
          <a:xfrm>
            <a:off x="4703314" y="3469930"/>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6" name="Google Shape;256;p50"/>
          <p:cNvSpPr/>
          <p:nvPr/>
        </p:nvSpPr>
        <p:spPr>
          <a:xfrm>
            <a:off x="7238723" y="1777042"/>
            <a:ext cx="1345679" cy="4836563"/>
          </a:xfrm>
          <a:prstGeom prst="rect">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pic>
        <p:nvPicPr>
          <p:cNvPr descr="Une image contenant noir, obscurité&#10;&#10;Description générée automatiquement" id="257" name="Google Shape;257;p50"/>
          <p:cNvPicPr preferRelativeResize="0"/>
          <p:nvPr/>
        </p:nvPicPr>
        <p:blipFill rotWithShape="1">
          <a:blip r:embed="rId9">
            <a:alphaModFix/>
          </a:blip>
          <a:srcRect b="0" l="0" r="0" t="0"/>
          <a:stretch/>
        </p:blipFill>
        <p:spPr>
          <a:xfrm>
            <a:off x="7379079" y="3672065"/>
            <a:ext cx="1075129" cy="1075129"/>
          </a:xfrm>
          <a:prstGeom prst="rect">
            <a:avLst/>
          </a:prstGeom>
          <a:noFill/>
          <a:ln>
            <a:noFill/>
          </a:ln>
        </p:spPr>
      </p:pic>
      <p:sp>
        <p:nvSpPr>
          <p:cNvPr id="258" name="Google Shape;258;p50"/>
          <p:cNvSpPr txBox="1"/>
          <p:nvPr/>
        </p:nvSpPr>
        <p:spPr>
          <a:xfrm>
            <a:off x="2825511" y="4378681"/>
            <a:ext cx="3709326" cy="86177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Requête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PUT</a:t>
            </a:r>
            <a:r>
              <a:rPr b="0" i="0" lang="fr-FR" sz="800" u="none" cap="none" strike="noStrike">
                <a:solidFill>
                  <a:srgbClr val="000000"/>
                </a:solidFill>
                <a:latin typeface="Courier New"/>
                <a:ea typeface="Courier New"/>
                <a:cs typeface="Courier New"/>
                <a:sym typeface="Courier New"/>
              </a:rPr>
              <a:t> (authentifié)</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10">
                  <a:extLst>
                    <a:ext uri="{A12FA001-AC4F-418D-AE19-62706E023703}">
                      <ahyp:hlinkClr val="tx"/>
                    </a:ext>
                  </a:extLst>
                </a:hlinkClick>
              </a:rPr>
              <a:t>https://localhost/accidents/store_data&amp;predict</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urier New"/>
                <a:ea typeface="Courier New"/>
                <a:cs typeface="Courier New"/>
                <a:sym typeface="Courier New"/>
              </a:rPr>
              <a:t>(exécute aussi le lancement et stockage prédiction)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p:txBody>
      </p:sp>
      <p:sp>
        <p:nvSpPr>
          <p:cNvPr id="259" name="Google Shape;259;p50"/>
          <p:cNvSpPr/>
          <p:nvPr/>
        </p:nvSpPr>
        <p:spPr>
          <a:xfrm>
            <a:off x="8849034" y="2541282"/>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0" name="Google Shape;260;p50"/>
          <p:cNvSpPr/>
          <p:nvPr/>
        </p:nvSpPr>
        <p:spPr>
          <a:xfrm>
            <a:off x="8875614" y="5181016"/>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Une image contenant noir, obscurité&#10;&#10;Description générée automatiquement" id="261" name="Google Shape;261;p50"/>
          <p:cNvPicPr preferRelativeResize="0"/>
          <p:nvPr/>
        </p:nvPicPr>
        <p:blipFill rotWithShape="1">
          <a:blip r:embed="rId11">
            <a:alphaModFix/>
          </a:blip>
          <a:srcRect b="0" l="0" r="0" t="0"/>
          <a:stretch/>
        </p:blipFill>
        <p:spPr>
          <a:xfrm>
            <a:off x="106094" y="5071178"/>
            <a:ext cx="1162006" cy="1162006"/>
          </a:xfrm>
          <a:prstGeom prst="rect">
            <a:avLst/>
          </a:prstGeom>
          <a:noFill/>
          <a:ln>
            <a:noFill/>
          </a:ln>
        </p:spPr>
      </p:pic>
      <p:sp>
        <p:nvSpPr>
          <p:cNvPr id="262" name="Google Shape;262;p50"/>
          <p:cNvSpPr/>
          <p:nvPr/>
        </p:nvSpPr>
        <p:spPr>
          <a:xfrm>
            <a:off x="1414742" y="1570008"/>
            <a:ext cx="10032521" cy="5175849"/>
          </a:xfrm>
          <a:custGeom>
            <a:rect b="b" l="l" r="r" t="t"/>
            <a:pathLst>
              <a:path extrusionOk="0" h="5175849" w="10032521">
                <a:moveTo>
                  <a:pt x="51759" y="25879"/>
                </a:moveTo>
                <a:lnTo>
                  <a:pt x="10023894" y="0"/>
                </a:lnTo>
                <a:cubicBezTo>
                  <a:pt x="10026770" y="1725283"/>
                  <a:pt x="10029645" y="3450566"/>
                  <a:pt x="10032521" y="5175849"/>
                </a:cubicBezTo>
                <a:lnTo>
                  <a:pt x="5089585" y="5149969"/>
                </a:lnTo>
                <a:lnTo>
                  <a:pt x="5072332" y="2484407"/>
                </a:lnTo>
                <a:lnTo>
                  <a:pt x="0" y="2510286"/>
                </a:lnTo>
                <a:lnTo>
                  <a:pt x="51759" y="25879"/>
                </a:lnTo>
                <a:close/>
              </a:path>
            </a:pathLst>
          </a:custGeom>
          <a:noFill/>
          <a:ln cap="flat" cmpd="sng" w="25400">
            <a:solidFill>
              <a:srgbClr val="CFCFC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3" name="Google Shape;263;p50"/>
          <p:cNvSpPr/>
          <p:nvPr/>
        </p:nvSpPr>
        <p:spPr>
          <a:xfrm>
            <a:off x="8770698" y="6217834"/>
            <a:ext cx="258275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0" i="0" lang="fr-FR" sz="2800" u="none" cap="none" strike="noStrike">
                <a:solidFill>
                  <a:schemeClr val="lt2"/>
                </a:solidFill>
                <a:latin typeface="Arial"/>
                <a:ea typeface="Arial"/>
                <a:cs typeface="Arial"/>
                <a:sym typeface="Arial"/>
              </a:rPr>
              <a:t>RouteGuard AI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2"/>
          <p:cNvSpPr txBox="1"/>
          <p:nvPr>
            <p:ph type="title"/>
          </p:nvPr>
        </p:nvSpPr>
        <p:spPr>
          <a:xfrm>
            <a:off x="375385" y="452718"/>
            <a:ext cx="11816615"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Workflow #1 - Opérateur</a:t>
            </a:r>
            <a:br>
              <a:rPr lang="fr-FR"/>
            </a:br>
            <a:r>
              <a:rPr lang="fr-FR" sz="2400">
                <a:solidFill>
                  <a:srgbClr val="DEEEAD"/>
                </a:solidFill>
              </a:rPr>
              <a:t>Création compte utilisateur &amp; authentification/permissions</a:t>
            </a:r>
            <a:br>
              <a:rPr lang="fr-FR" sz="2400">
                <a:solidFill>
                  <a:srgbClr val="DEEEAD"/>
                </a:solidFill>
              </a:rPr>
            </a:br>
            <a:endParaRPr>
              <a:solidFill>
                <a:srgbClr val="DEEEAD"/>
              </a:solidFill>
            </a:endParaRPr>
          </a:p>
        </p:txBody>
      </p:sp>
      <p:sp>
        <p:nvSpPr>
          <p:cNvPr id="270" name="Google Shape;270;p52"/>
          <p:cNvSpPr/>
          <p:nvPr/>
        </p:nvSpPr>
        <p:spPr>
          <a:xfrm>
            <a:off x="10178741" y="2199948"/>
            <a:ext cx="1023816" cy="1125415"/>
          </a:xfrm>
          <a:prstGeom prst="flowChartMagneticDisk">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SGDB</a:t>
            </a:r>
            <a:endParaRPr b="0" i="0" sz="1400" u="none" cap="none" strike="noStrike">
              <a:solidFill>
                <a:srgbClr val="000000"/>
              </a:solidFill>
              <a:latin typeface="Arial"/>
              <a:ea typeface="Arial"/>
              <a:cs typeface="Arial"/>
              <a:sym typeface="Arial"/>
            </a:endParaRPr>
          </a:p>
        </p:txBody>
      </p:sp>
      <p:sp>
        <p:nvSpPr>
          <p:cNvPr id="271" name="Google Shape;271;p52"/>
          <p:cNvSpPr/>
          <p:nvPr/>
        </p:nvSpPr>
        <p:spPr>
          <a:xfrm>
            <a:off x="2023552" y="2527954"/>
            <a:ext cx="1414857" cy="3410944"/>
          </a:xfrm>
          <a:prstGeom prst="flowChartPredefinedProcess">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GUI</a:t>
            </a:r>
            <a:endParaRPr b="0" i="0" sz="1400" u="none" cap="none" strike="noStrike">
              <a:solidFill>
                <a:srgbClr val="000000"/>
              </a:solidFill>
              <a:latin typeface="Arial"/>
              <a:ea typeface="Arial"/>
              <a:cs typeface="Arial"/>
              <a:sym typeface="Arial"/>
            </a:endParaRPr>
          </a:p>
        </p:txBody>
      </p:sp>
      <p:pic>
        <p:nvPicPr>
          <p:cNvPr descr="Opérateur de centre d'appels - Icônes gens gratuites" id="272" name="Google Shape;272;p52"/>
          <p:cNvPicPr preferRelativeResize="0"/>
          <p:nvPr/>
        </p:nvPicPr>
        <p:blipFill rotWithShape="1">
          <a:blip r:embed="rId3">
            <a:alphaModFix/>
          </a:blip>
          <a:srcRect b="0" l="0" r="0" t="0"/>
          <a:stretch/>
        </p:blipFill>
        <p:spPr>
          <a:xfrm>
            <a:off x="802965" y="3672065"/>
            <a:ext cx="914827" cy="914827"/>
          </a:xfrm>
          <a:prstGeom prst="rect">
            <a:avLst/>
          </a:prstGeom>
          <a:noFill/>
          <a:ln>
            <a:noFill/>
          </a:ln>
        </p:spPr>
      </p:pic>
      <p:pic>
        <p:nvPicPr>
          <p:cNvPr descr="Une image contenant noir, obscurité&#10;&#10;Description générée automatiquement" id="273" name="Google Shape;273;p52"/>
          <p:cNvPicPr preferRelativeResize="0"/>
          <p:nvPr/>
        </p:nvPicPr>
        <p:blipFill rotWithShape="1">
          <a:blip r:embed="rId4">
            <a:alphaModFix/>
          </a:blip>
          <a:srcRect b="0" l="0" r="0" t="0"/>
          <a:stretch/>
        </p:blipFill>
        <p:spPr>
          <a:xfrm>
            <a:off x="10330838" y="4969250"/>
            <a:ext cx="867080" cy="867080"/>
          </a:xfrm>
          <a:prstGeom prst="rect">
            <a:avLst/>
          </a:prstGeom>
          <a:noFill/>
          <a:ln>
            <a:noFill/>
          </a:ln>
        </p:spPr>
      </p:pic>
      <p:sp>
        <p:nvSpPr>
          <p:cNvPr id="274" name="Google Shape;274;p52"/>
          <p:cNvSpPr txBox="1"/>
          <p:nvPr/>
        </p:nvSpPr>
        <p:spPr>
          <a:xfrm>
            <a:off x="10025657" y="4521708"/>
            <a:ext cx="156824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Prédiction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Modèle ML</a:t>
            </a:r>
            <a:endParaRPr b="0" i="0" sz="1400" u="none" cap="none" strike="noStrike">
              <a:solidFill>
                <a:schemeClr val="lt1"/>
              </a:solidFill>
              <a:latin typeface="Arial"/>
              <a:ea typeface="Arial"/>
              <a:cs typeface="Arial"/>
              <a:sym typeface="Arial"/>
            </a:endParaRPr>
          </a:p>
        </p:txBody>
      </p:sp>
      <p:sp>
        <p:nvSpPr>
          <p:cNvPr id="275" name="Google Shape;275;p52"/>
          <p:cNvSpPr/>
          <p:nvPr/>
        </p:nvSpPr>
        <p:spPr>
          <a:xfrm>
            <a:off x="7376744" y="1777042"/>
            <a:ext cx="1345679" cy="4836563"/>
          </a:xfrm>
          <a:prstGeom prst="rect">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pic>
        <p:nvPicPr>
          <p:cNvPr descr="Une image contenant noir, obscurité&#10;&#10;Description générée automatiquement" id="276" name="Google Shape;276;p52"/>
          <p:cNvPicPr preferRelativeResize="0"/>
          <p:nvPr/>
        </p:nvPicPr>
        <p:blipFill rotWithShape="1">
          <a:blip r:embed="rId5">
            <a:alphaModFix/>
          </a:blip>
          <a:srcRect b="0" l="0" r="0" t="0"/>
          <a:stretch/>
        </p:blipFill>
        <p:spPr>
          <a:xfrm>
            <a:off x="7517100" y="3672065"/>
            <a:ext cx="1075129" cy="1075129"/>
          </a:xfrm>
          <a:prstGeom prst="rect">
            <a:avLst/>
          </a:prstGeom>
          <a:noFill/>
          <a:ln>
            <a:noFill/>
          </a:ln>
        </p:spPr>
      </p:pic>
      <p:sp>
        <p:nvSpPr>
          <p:cNvPr id="277" name="Google Shape;277;p52"/>
          <p:cNvSpPr txBox="1"/>
          <p:nvPr/>
        </p:nvSpPr>
        <p:spPr>
          <a:xfrm>
            <a:off x="3088951" y="2075749"/>
            <a:ext cx="3912408" cy="72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PUT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6">
                  <a:extLst>
                    <a:ext uri="{A12FA001-AC4F-418D-AE19-62706E023703}">
                      <ahyp:hlinkClr val="tx"/>
                    </a:ext>
                  </a:extLst>
                </a:hlinkClick>
              </a:rPr>
              <a:t>https://localhost/users/create_new</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rPr b="0" i="0" lang="fr-FR" sz="1000" u="none" cap="none" strike="noStrike">
                <a:solidFill>
                  <a:srgbClr val="000000"/>
                </a:solidFill>
                <a:latin typeface="Courier New"/>
                <a:ea typeface="Courier New"/>
                <a:cs typeface="Courier New"/>
                <a:sym typeface="Courier New"/>
              </a:rPr>
              <a:t>(username, password, rôle)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p:txBody>
      </p:sp>
      <p:sp>
        <p:nvSpPr>
          <p:cNvPr id="278" name="Google Shape;278;p52"/>
          <p:cNvSpPr/>
          <p:nvPr/>
        </p:nvSpPr>
        <p:spPr>
          <a:xfrm>
            <a:off x="8943923" y="2541282"/>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52"/>
          <p:cNvSpPr/>
          <p:nvPr/>
        </p:nvSpPr>
        <p:spPr>
          <a:xfrm>
            <a:off x="8970503" y="5181016"/>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52"/>
          <p:cNvSpPr/>
          <p:nvPr/>
        </p:nvSpPr>
        <p:spPr>
          <a:xfrm>
            <a:off x="3816333" y="2668576"/>
            <a:ext cx="2467359" cy="413841"/>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Création utilisateur</a:t>
            </a:r>
            <a:endParaRPr b="0" i="0" sz="1400" u="none" cap="none" strike="noStrike">
              <a:solidFill>
                <a:srgbClr val="000000"/>
              </a:solidFill>
              <a:latin typeface="Arial"/>
              <a:ea typeface="Arial"/>
              <a:cs typeface="Arial"/>
              <a:sym typeface="Arial"/>
            </a:endParaRPr>
          </a:p>
        </p:txBody>
      </p:sp>
      <p:sp>
        <p:nvSpPr>
          <p:cNvPr id="281" name="Google Shape;281;p52"/>
          <p:cNvSpPr/>
          <p:nvPr/>
        </p:nvSpPr>
        <p:spPr>
          <a:xfrm>
            <a:off x="3820183" y="3251448"/>
            <a:ext cx="2467359" cy="413841"/>
          </a:xfrm>
          <a:prstGeom prst="lef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Compte utilisateur créé</a:t>
            </a:r>
            <a:endParaRPr b="0" i="0" sz="1400" u="none" cap="none" strike="noStrike">
              <a:solidFill>
                <a:srgbClr val="000000"/>
              </a:solidFill>
              <a:latin typeface="Arial"/>
              <a:ea typeface="Arial"/>
              <a:cs typeface="Arial"/>
              <a:sym typeface="Arial"/>
            </a:endParaRPr>
          </a:p>
        </p:txBody>
      </p:sp>
      <p:sp>
        <p:nvSpPr>
          <p:cNvPr id="282" name="Google Shape;282;p52"/>
          <p:cNvSpPr txBox="1"/>
          <p:nvPr/>
        </p:nvSpPr>
        <p:spPr>
          <a:xfrm>
            <a:off x="3158576" y="4471291"/>
            <a:ext cx="3912408" cy="5693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GET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7">
                  <a:extLst>
                    <a:ext uri="{A12FA001-AC4F-418D-AE19-62706E023703}">
                      <ahyp:hlinkClr val="tx"/>
                    </a:ext>
                  </a:extLst>
                </a:hlinkClick>
              </a:rPr>
              <a:t>https://localhost/users/login</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p:txBody>
      </p:sp>
      <p:sp>
        <p:nvSpPr>
          <p:cNvPr id="283" name="Google Shape;283;p52"/>
          <p:cNvSpPr/>
          <p:nvPr/>
        </p:nvSpPr>
        <p:spPr>
          <a:xfrm>
            <a:off x="3885958" y="4900222"/>
            <a:ext cx="2467359" cy="413841"/>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Authentification utilisateur</a:t>
            </a:r>
            <a:endParaRPr b="0" i="0" sz="1400" u="none" cap="none" strike="noStrike">
              <a:solidFill>
                <a:srgbClr val="000000"/>
              </a:solidFill>
              <a:latin typeface="Arial"/>
              <a:ea typeface="Arial"/>
              <a:cs typeface="Arial"/>
              <a:sym typeface="Arial"/>
            </a:endParaRPr>
          </a:p>
        </p:txBody>
      </p:sp>
      <p:sp>
        <p:nvSpPr>
          <p:cNvPr id="284" name="Google Shape;284;p52"/>
          <p:cNvSpPr/>
          <p:nvPr/>
        </p:nvSpPr>
        <p:spPr>
          <a:xfrm>
            <a:off x="3788644" y="5466922"/>
            <a:ext cx="2467359" cy="413841"/>
          </a:xfrm>
          <a:prstGeom prst="lef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Utilisateur connecté</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375385" y="452718"/>
            <a:ext cx="11816615" cy="14005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Century Gothic"/>
              <a:buNone/>
            </a:pPr>
            <a:r>
              <a:rPr lang="fr-FR"/>
              <a:t>Workflow #2 – Smart Brother</a:t>
            </a:r>
            <a:br>
              <a:rPr lang="fr-FR"/>
            </a:br>
            <a:r>
              <a:rPr lang="fr-FR" sz="2400">
                <a:solidFill>
                  <a:srgbClr val="DEEEAD"/>
                </a:solidFill>
              </a:rPr>
              <a:t>Transmission caractéristiques accident &amp; lancement prédiction sur sa gravité</a:t>
            </a:r>
            <a:endParaRPr>
              <a:solidFill>
                <a:srgbClr val="DEEEAD"/>
              </a:solidFill>
            </a:endParaRPr>
          </a:p>
        </p:txBody>
      </p:sp>
      <p:sp>
        <p:nvSpPr>
          <p:cNvPr id="291" name="Google Shape;291;p51"/>
          <p:cNvSpPr/>
          <p:nvPr/>
        </p:nvSpPr>
        <p:spPr>
          <a:xfrm>
            <a:off x="10178741" y="2199948"/>
            <a:ext cx="1023816" cy="1125415"/>
          </a:xfrm>
          <a:prstGeom prst="flowChartMagneticDisk">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SGDB</a:t>
            </a:r>
            <a:endParaRPr b="0" i="0" sz="1400" u="none" cap="none" strike="noStrike">
              <a:solidFill>
                <a:srgbClr val="000000"/>
              </a:solidFill>
              <a:latin typeface="Arial"/>
              <a:ea typeface="Arial"/>
              <a:cs typeface="Arial"/>
              <a:sym typeface="Arial"/>
            </a:endParaRPr>
          </a:p>
        </p:txBody>
      </p:sp>
      <p:pic>
        <p:nvPicPr>
          <p:cNvPr descr="Une image contenant noir, obscurité&#10;&#10;Description générée automatiquement" id="292" name="Google Shape;292;p51"/>
          <p:cNvPicPr preferRelativeResize="0"/>
          <p:nvPr/>
        </p:nvPicPr>
        <p:blipFill rotWithShape="1">
          <a:blip r:embed="rId3">
            <a:alphaModFix/>
          </a:blip>
          <a:srcRect b="0" l="0" r="0" t="0"/>
          <a:stretch/>
        </p:blipFill>
        <p:spPr>
          <a:xfrm>
            <a:off x="10330838" y="4969250"/>
            <a:ext cx="867080" cy="867080"/>
          </a:xfrm>
          <a:prstGeom prst="rect">
            <a:avLst/>
          </a:prstGeom>
          <a:noFill/>
          <a:ln>
            <a:noFill/>
          </a:ln>
        </p:spPr>
      </p:pic>
      <p:sp>
        <p:nvSpPr>
          <p:cNvPr id="293" name="Google Shape;293;p51"/>
          <p:cNvSpPr txBox="1"/>
          <p:nvPr/>
        </p:nvSpPr>
        <p:spPr>
          <a:xfrm>
            <a:off x="10025657" y="4521708"/>
            <a:ext cx="156824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Prédiction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FR" sz="1400" u="none" cap="none" strike="noStrike">
                <a:solidFill>
                  <a:schemeClr val="lt1"/>
                </a:solidFill>
                <a:latin typeface="Century Gothic"/>
                <a:ea typeface="Century Gothic"/>
                <a:cs typeface="Century Gothic"/>
                <a:sym typeface="Century Gothic"/>
              </a:rPr>
              <a:t>Modèle ML</a:t>
            </a:r>
            <a:endParaRPr b="0" i="0" sz="1400" u="none" cap="none" strike="noStrike">
              <a:solidFill>
                <a:schemeClr val="lt1"/>
              </a:solidFill>
              <a:latin typeface="Arial"/>
              <a:ea typeface="Arial"/>
              <a:cs typeface="Arial"/>
              <a:sym typeface="Arial"/>
            </a:endParaRPr>
          </a:p>
        </p:txBody>
      </p:sp>
      <p:sp>
        <p:nvSpPr>
          <p:cNvPr id="294" name="Google Shape;294;p51"/>
          <p:cNvSpPr/>
          <p:nvPr/>
        </p:nvSpPr>
        <p:spPr>
          <a:xfrm>
            <a:off x="7376744" y="1777042"/>
            <a:ext cx="1345679" cy="4836563"/>
          </a:xfrm>
          <a:prstGeom prst="rect">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pic>
        <p:nvPicPr>
          <p:cNvPr descr="Une image contenant noir, obscurité&#10;&#10;Description générée automatiquement" id="295" name="Google Shape;295;p51"/>
          <p:cNvPicPr preferRelativeResize="0"/>
          <p:nvPr/>
        </p:nvPicPr>
        <p:blipFill rotWithShape="1">
          <a:blip r:embed="rId4">
            <a:alphaModFix/>
          </a:blip>
          <a:srcRect b="0" l="0" r="0" t="0"/>
          <a:stretch/>
        </p:blipFill>
        <p:spPr>
          <a:xfrm>
            <a:off x="7517100" y="3672065"/>
            <a:ext cx="1075129" cy="1075129"/>
          </a:xfrm>
          <a:prstGeom prst="rect">
            <a:avLst/>
          </a:prstGeom>
          <a:noFill/>
          <a:ln>
            <a:noFill/>
          </a:ln>
        </p:spPr>
      </p:pic>
      <p:sp>
        <p:nvSpPr>
          <p:cNvPr id="296" name="Google Shape;296;p51"/>
          <p:cNvSpPr/>
          <p:nvPr/>
        </p:nvSpPr>
        <p:spPr>
          <a:xfrm>
            <a:off x="8943923" y="2541282"/>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7" name="Google Shape;297;p51"/>
          <p:cNvSpPr/>
          <p:nvPr/>
        </p:nvSpPr>
        <p:spPr>
          <a:xfrm>
            <a:off x="8970503" y="5181016"/>
            <a:ext cx="1094154" cy="442748"/>
          </a:xfrm>
          <a:prstGeom prst="lef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98" name="Google Shape;298;p51"/>
          <p:cNvSpPr/>
          <p:nvPr/>
        </p:nvSpPr>
        <p:spPr>
          <a:xfrm>
            <a:off x="3745884" y="3816665"/>
            <a:ext cx="3025852" cy="413841"/>
          </a:xfrm>
          <a:prstGeom prst="righ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Transmission accident &amp; lancement prédiction</a:t>
            </a:r>
            <a:endParaRPr b="0" i="0" sz="1400" u="none" cap="none" strike="noStrike">
              <a:solidFill>
                <a:srgbClr val="000000"/>
              </a:solidFill>
              <a:latin typeface="Arial"/>
              <a:ea typeface="Arial"/>
              <a:cs typeface="Arial"/>
              <a:sym typeface="Arial"/>
            </a:endParaRPr>
          </a:p>
        </p:txBody>
      </p:sp>
      <p:sp>
        <p:nvSpPr>
          <p:cNvPr id="299" name="Google Shape;299;p51"/>
          <p:cNvSpPr/>
          <p:nvPr/>
        </p:nvSpPr>
        <p:spPr>
          <a:xfrm>
            <a:off x="1546216" y="3087469"/>
            <a:ext cx="1414857" cy="1953209"/>
          </a:xfrm>
          <a:prstGeom prst="rect">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217C5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217C5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217C5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400"/>
              <a:buFont typeface="Arial"/>
              <a:buNone/>
            </a:pPr>
            <a:r>
              <a:rPr b="1" i="0" lang="fr-FR" sz="1400" u="none" cap="none" strike="noStrike">
                <a:solidFill>
                  <a:srgbClr val="217C50"/>
                </a:solidFill>
                <a:latin typeface="Century Gothic"/>
                <a:ea typeface="Century Gothic"/>
                <a:cs typeface="Century Gothic"/>
                <a:sym typeface="Century Gothic"/>
              </a:rPr>
              <a:t>Smart Brother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217C5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DEEEAD"/>
                </a:solidFill>
                <a:latin typeface="Century Gothic"/>
                <a:ea typeface="Century Gothic"/>
                <a:cs typeface="Century Gothic"/>
                <a:sym typeface="Century Gothic"/>
              </a:rPr>
              <a:t>Détection des accidents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Century Gothic"/>
                <a:ea typeface="Century Gothic"/>
                <a:cs typeface="Century Gothic"/>
                <a:sym typeface="Century Gothic"/>
              </a:rPr>
              <a:t>&amp;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chemeClr val="lt1"/>
                </a:solidFill>
                <a:latin typeface="Century Gothic"/>
                <a:ea typeface="Century Gothic"/>
                <a:cs typeface="Century Gothic"/>
                <a:sym typeface="Century Gothic"/>
              </a:rPr>
              <a:t>Transmission des caractéristiques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Century Gothic"/>
              <a:ea typeface="Century Gothic"/>
              <a:cs typeface="Century Gothic"/>
              <a:sym typeface="Century Gothic"/>
            </a:endParaRPr>
          </a:p>
        </p:txBody>
      </p:sp>
      <p:sp>
        <p:nvSpPr>
          <p:cNvPr id="300" name="Google Shape;300;p51"/>
          <p:cNvSpPr txBox="1"/>
          <p:nvPr/>
        </p:nvSpPr>
        <p:spPr>
          <a:xfrm>
            <a:off x="3419338" y="3148514"/>
            <a:ext cx="3709326" cy="6924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0" i="0" lang="fr-FR" sz="1100" u="none" cap="none" strike="noStrike">
                <a:solidFill>
                  <a:srgbClr val="000000"/>
                </a:solidFill>
                <a:latin typeface="Courier New"/>
                <a:ea typeface="Courier New"/>
                <a:cs typeface="Courier New"/>
                <a:sym typeface="Courier New"/>
              </a:rPr>
              <a:t>PUT</a:t>
            </a:r>
            <a:r>
              <a:rPr b="0" i="0" lang="fr-FR" sz="800" u="none" cap="none" strike="noStrike">
                <a:solidFill>
                  <a:srgbClr val="000000"/>
                </a:solidFill>
                <a:latin typeface="Courier New"/>
                <a:ea typeface="Courier New"/>
                <a:cs typeface="Courier New"/>
                <a:sym typeface="Courier New"/>
              </a:rPr>
              <a:t>  (authentifié)</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fr-FR" sz="1000" u="sng" cap="none" strike="noStrike">
                <a:solidFill>
                  <a:srgbClr val="000000"/>
                </a:solidFill>
                <a:latin typeface="Courier New"/>
                <a:ea typeface="Courier New"/>
                <a:cs typeface="Courier New"/>
                <a:sym typeface="Courier New"/>
                <a:hlinkClick r:id="rId5">
                  <a:extLst>
                    <a:ext uri="{A12FA001-AC4F-418D-AE19-62706E023703}">
                      <ahyp:hlinkClr val="tx"/>
                    </a:ext>
                  </a:extLst>
                </a:hlinkClick>
              </a:rPr>
              <a:t>https://localhost/accidents/store_data&amp;predict</a:t>
            </a:r>
            <a:endParaRPr b="0" i="0" sz="1000" u="none" cap="none" strike="noStrike">
              <a:solidFill>
                <a:srgbClr val="000000"/>
              </a:solidFill>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800"/>
              <a:buFont typeface="Arial"/>
              <a:buNone/>
            </a:pPr>
            <a:r>
              <a:rPr b="0" i="0" lang="fr-FR" sz="800" u="none" cap="none" strike="noStrike">
                <a:solidFill>
                  <a:srgbClr val="000000"/>
                </a:solidFill>
                <a:latin typeface="Courier New"/>
                <a:ea typeface="Courier New"/>
                <a:cs typeface="Courier New"/>
                <a:sym typeface="Courier New"/>
              </a:rPr>
              <a:t>(exécute aussi le lancement et stockage prédiction)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p:txBody>
      </p:sp>
      <p:pic>
        <p:nvPicPr>
          <p:cNvPr descr="Une image contenant noir, obscurité&#10;&#10;Description générée automatiquement" id="301" name="Google Shape;301;p51"/>
          <p:cNvPicPr preferRelativeResize="0"/>
          <p:nvPr/>
        </p:nvPicPr>
        <p:blipFill rotWithShape="1">
          <a:blip r:embed="rId6">
            <a:alphaModFix/>
          </a:blip>
          <a:srcRect b="0" l="0" r="0" t="0"/>
          <a:stretch/>
        </p:blipFill>
        <p:spPr>
          <a:xfrm>
            <a:off x="211081" y="3498251"/>
            <a:ext cx="1162006" cy="1162006"/>
          </a:xfrm>
          <a:prstGeom prst="rect">
            <a:avLst/>
          </a:prstGeom>
          <a:noFill/>
          <a:ln>
            <a:noFill/>
          </a:ln>
        </p:spPr>
      </p:pic>
      <p:sp>
        <p:nvSpPr>
          <p:cNvPr id="302" name="Google Shape;302;p51"/>
          <p:cNvSpPr/>
          <p:nvPr/>
        </p:nvSpPr>
        <p:spPr>
          <a:xfrm>
            <a:off x="3745884" y="4591381"/>
            <a:ext cx="3025852" cy="413841"/>
          </a:xfrm>
          <a:prstGeom prst="leftArrow">
            <a:avLst>
              <a:gd fmla="val 50000" name="adj1"/>
              <a:gd fmla="val 50000" name="adj2"/>
            </a:avLst>
          </a:prstGeom>
          <a:solidFill>
            <a:schemeClr val="accent1"/>
          </a:solidFill>
          <a:ln cap="flat" cmpd="sng" w="25400">
            <a:solidFill>
              <a:srgbClr val="4859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fr-FR" sz="1200" u="none" cap="none" strike="noStrike">
                <a:solidFill>
                  <a:srgbClr val="46590F"/>
                </a:solidFill>
                <a:latin typeface="Arial Narrow"/>
                <a:ea typeface="Arial Narrow"/>
                <a:cs typeface="Arial Narrow"/>
                <a:sym typeface="Arial Narrow"/>
              </a:rPr>
              <a:t>Job exécuté avec succès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2023-06-14T07:51:11Z</dcterms:created>
  <dc:creator>Christophe Blanchet</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